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452" r:id="rId3"/>
    <p:sldId id="258" r:id="rId4"/>
    <p:sldId id="259" r:id="rId5"/>
    <p:sldId id="453" r:id="rId6"/>
    <p:sldId id="454" r:id="rId7"/>
    <p:sldId id="469" r:id="rId8"/>
    <p:sldId id="470" r:id="rId9"/>
    <p:sldId id="471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08" r:id="rId42"/>
    <p:sldId id="504" r:id="rId43"/>
    <p:sldId id="505" r:id="rId44"/>
    <p:sldId id="506" r:id="rId45"/>
    <p:sldId id="507" r:id="rId46"/>
  </p:sldIdLst>
  <p:sldSz cx="9144000" cy="6858000" type="screen4x3"/>
  <p:notesSz cx="7315200" cy="96012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660033"/>
    <a:srgbClr val="008000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42" autoAdjust="0"/>
  </p:normalViewPr>
  <p:slideViewPr>
    <p:cSldViewPr>
      <p:cViewPr varScale="1">
        <p:scale>
          <a:sx n="79" d="100"/>
          <a:sy n="79" d="100"/>
        </p:scale>
        <p:origin x="-1488" y="-84"/>
      </p:cViewPr>
      <p:guideLst>
        <p:guide orient="horz" pos="2160"/>
        <p:guide pos="3334"/>
      </p:guideLst>
    </p:cSldViewPr>
  </p:slideViewPr>
  <p:outlineViewPr>
    <p:cViewPr>
      <p:scale>
        <a:sx n="33" d="100"/>
        <a:sy n="33" d="100"/>
      </p:scale>
      <p:origin x="0" y="2616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72"/>
      </p:cViewPr>
      <p:guideLst>
        <p:guide orient="horz" pos="3024"/>
        <p:guide pos="230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9491B80-48EE-4D33-B0A9-ACA8AA3D5837}" type="datetimeFigureOut">
              <a:rPr lang="en-US" smtClean="0"/>
              <a:pPr/>
              <a:t>27/01/2017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3096625-6623-43CC-9090-9D7DE17CB73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4987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8127395" y="6309320"/>
            <a:ext cx="10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7F6E2-011F-4AE0-A32D-AEA881CE890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‹nr.›</a:t>
            </a:fld>
            <a:r>
              <a:rPr lang="en-US" sz="1800" dirty="0" smtClean="0">
                <a:latin typeface="Arial" pitchFamily="34" charset="0"/>
                <a:cs typeface="Arial" pitchFamily="34" charset="0"/>
              </a:rPr>
              <a:t>/45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76" name="Picture 52" descr="E:\Borders\BackgroundPortrait\ABST_4.WMF"/>
          <p:cNvPicPr>
            <a:picLocks noChangeAspect="1" noChangeArrowheads="1"/>
          </p:cNvPicPr>
          <p:nvPr/>
        </p:nvPicPr>
        <p:blipFill>
          <a:blip r:embed="rId11" cstate="print"/>
          <a:srcRect l="8156" t="8643" r="23343" b="2089"/>
          <a:stretch>
            <a:fillRect/>
          </a:stretch>
        </p:blipFill>
        <p:spPr bwMode="auto">
          <a:xfrm>
            <a:off x="-152400" y="0"/>
            <a:ext cx="16002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F353B-9E20-47CB-9705-32571340616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2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2E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2E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655" y="278650"/>
            <a:ext cx="7677345" cy="1600200"/>
          </a:xfrm>
        </p:spPr>
        <p:txBody>
          <a:bodyPr/>
          <a:lstStyle/>
          <a:p>
            <a:r>
              <a:rPr lang="en-US" sz="4000" b="1" dirty="0" err="1" smtClean="0"/>
              <a:t>Quantumkansen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onbekend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of </a:t>
            </a:r>
            <a:r>
              <a:rPr lang="en-US" sz="4000" b="1" dirty="0" err="1" smtClean="0"/>
              <a:t>onbepaald</a:t>
            </a:r>
            <a:r>
              <a:rPr lang="en-US" sz="4000" b="1" dirty="0" smtClean="0"/>
              <a:t>?</a:t>
            </a:r>
            <a:endParaRPr lang="en-US" sz="54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6654" y="5004175"/>
            <a:ext cx="7677345" cy="1448780"/>
          </a:xfrm>
        </p:spPr>
        <p:txBody>
          <a:bodyPr/>
          <a:lstStyle/>
          <a:p>
            <a:r>
              <a:rPr lang="en-US" sz="3200" dirty="0" smtClean="0"/>
              <a:t>Marcel </a:t>
            </a:r>
            <a:r>
              <a:rPr lang="en-US" sz="3200" dirty="0" err="1" smtClean="0"/>
              <a:t>Vonk</a:t>
            </a:r>
            <a:endParaRPr lang="en-US" sz="1000" dirty="0"/>
          </a:p>
          <a:p>
            <a:r>
              <a:rPr lang="en-US" sz="2400" dirty="0" smtClean="0"/>
              <a:t>Workshop Viva </a:t>
            </a:r>
            <a:r>
              <a:rPr lang="en-US" sz="2400" dirty="0" err="1" smtClean="0"/>
              <a:t>Fysica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27 </a:t>
            </a:r>
            <a:r>
              <a:rPr lang="en-US" sz="2400" dirty="0" err="1" smtClean="0"/>
              <a:t>januari</a:t>
            </a:r>
            <a:r>
              <a:rPr lang="en-US" sz="2400" dirty="0" smtClean="0"/>
              <a:t> 2017</a:t>
            </a:r>
            <a:endParaRPr lang="en-US" sz="3200" dirty="0"/>
          </a:p>
        </p:txBody>
      </p:sp>
      <p:pic>
        <p:nvPicPr>
          <p:cNvPr id="5" name="Afbeelding 4" descr="lhc event black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2565" y="2195582"/>
            <a:ext cx="2880320" cy="246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John Bell </a:t>
            </a:r>
            <a:r>
              <a:rPr lang="en-US" sz="3200" dirty="0" err="1" smtClean="0"/>
              <a:t>vroeg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: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we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verschil</a:t>
            </a:r>
            <a:r>
              <a:rPr lang="en-US" sz="3200" dirty="0" smtClean="0"/>
              <a:t> </a:t>
            </a:r>
            <a:r>
              <a:rPr lang="en-US" sz="3200" dirty="0" err="1" smtClean="0"/>
              <a:t>tussen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onbekend</a:t>
            </a:r>
            <a:r>
              <a:rPr lang="en-US" sz="3200" dirty="0" smtClean="0"/>
              <a:t> en </a:t>
            </a:r>
            <a:r>
              <a:rPr lang="en-US" sz="3200" b="1" dirty="0" err="1" smtClean="0">
                <a:solidFill>
                  <a:srgbClr val="C00000"/>
                </a:solidFill>
              </a:rPr>
              <a:t>onbepaald</a:t>
            </a:r>
            <a:r>
              <a:rPr lang="en-US" sz="3200" dirty="0" smtClean="0"/>
              <a:t> </a:t>
            </a:r>
            <a:r>
              <a:rPr lang="en-US" sz="3200" dirty="0" err="1" smtClean="0"/>
              <a:t>meten</a:t>
            </a:r>
            <a:r>
              <a:rPr lang="en-US" sz="3200" dirty="0" smtClean="0"/>
              <a:t>?</a:t>
            </a:r>
          </a:p>
        </p:txBody>
      </p:sp>
      <p:pic>
        <p:nvPicPr>
          <p:cNvPr id="7" name="Afbeelding 6" descr="b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521" y="3429000"/>
            <a:ext cx="3632407" cy="2978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Hij</a:t>
            </a:r>
            <a:r>
              <a:rPr lang="en-US" sz="3200" dirty="0" smtClean="0"/>
              <a:t> </a:t>
            </a:r>
            <a:r>
              <a:rPr lang="en-US" sz="3200" dirty="0" err="1" smtClean="0"/>
              <a:t>bedacht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slim experiment, </a:t>
            </a:r>
            <a:r>
              <a:rPr lang="en-US" sz="3200" dirty="0" err="1" smtClean="0"/>
              <a:t>dat</a:t>
            </a:r>
            <a:r>
              <a:rPr lang="en-US" sz="3200" dirty="0" smtClean="0"/>
              <a:t> later door David </a:t>
            </a:r>
            <a:r>
              <a:rPr lang="en-US" sz="3200" dirty="0" err="1" smtClean="0"/>
              <a:t>Mermin</a:t>
            </a:r>
            <a:r>
              <a:rPr lang="en-US" sz="3200" dirty="0" smtClean="0"/>
              <a:t> </a:t>
            </a:r>
            <a:r>
              <a:rPr lang="en-US" sz="3200" dirty="0" err="1" smtClean="0"/>
              <a:t>verhelderend</a:t>
            </a:r>
            <a:r>
              <a:rPr lang="en-US" sz="3200" dirty="0" smtClean="0"/>
              <a:t> </a:t>
            </a:r>
            <a:r>
              <a:rPr lang="en-US" sz="3200" dirty="0" err="1" smtClean="0"/>
              <a:t>werd</a:t>
            </a:r>
            <a:r>
              <a:rPr lang="en-US" sz="3200" dirty="0" smtClean="0"/>
              <a:t> </a:t>
            </a:r>
            <a:r>
              <a:rPr lang="en-US" sz="3200" dirty="0" err="1" smtClean="0"/>
              <a:t>uitgelegd</a:t>
            </a:r>
            <a:r>
              <a:rPr lang="en-US" sz="3200" dirty="0" smtClean="0"/>
              <a:t> en </a:t>
            </a:r>
            <a:r>
              <a:rPr lang="en-US" sz="3200" dirty="0" err="1" smtClean="0"/>
              <a:t>verfijnd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merm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8961" y="3429000"/>
            <a:ext cx="3647528" cy="251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680" y="4734145"/>
            <a:ext cx="7200800" cy="1295400"/>
          </a:xfrm>
        </p:spPr>
        <p:txBody>
          <a:bodyPr/>
          <a:lstStyle/>
          <a:p>
            <a:r>
              <a:rPr lang="en-US" sz="4000" b="1" dirty="0" smtClean="0"/>
              <a:t>2. </a:t>
            </a:r>
            <a:r>
              <a:rPr lang="en-US" sz="4000" b="1" dirty="0" err="1" smtClean="0"/>
              <a:t>Verstrengeling</a:t>
            </a:r>
            <a:endParaRPr lang="en-US" sz="3600" b="1" dirty="0"/>
          </a:p>
        </p:txBody>
      </p:sp>
      <p:pic>
        <p:nvPicPr>
          <p:cNvPr id="4" name="Afbeelding 3" descr="lhc event black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895" y="1448780"/>
            <a:ext cx="3320627" cy="28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Laten we een deeltje bekijken dat maar in twee toestanden kan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816805" y="5611743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“spin up”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517105" y="5611743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“spin down”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kansverdeling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30%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kansverdeling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83%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17%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De kansverdeling voor zo’n deeltje bestaat dus maar uit twee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2185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2180" y="563424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Het geval “50/50” schrijven we symbolisch als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endParaRPr lang="nl-NL" sz="40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1790" y="2483895"/>
            <a:ext cx="2026920" cy="329184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618910"/>
            <a:ext cx="2026920" cy="329184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4526995" y="2731423"/>
            <a:ext cx="13837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0" dirty="0" smtClean="0">
                <a:latin typeface="+mn-lt"/>
              </a:rPr>
              <a:t>+</a:t>
            </a:r>
            <a:endParaRPr lang="nl-NL" sz="16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Nu bekijken we een </a:t>
            </a:r>
            <a:r>
              <a:rPr lang="nl-NL" sz="3200" b="1" dirty="0" smtClean="0">
                <a:solidFill>
                  <a:srgbClr val="C00000"/>
                </a:solidFill>
              </a:rPr>
              <a:t>paar</a:t>
            </a:r>
            <a:r>
              <a:rPr lang="nl-NL" sz="3200" dirty="0" smtClean="0"/>
              <a:t> van deze deeltjes. De kansverdeling bestaat dan dus uit vier getallen: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13%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35%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28%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24%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b="1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instein_ogeli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335" y="1042626"/>
            <a:ext cx="7020780" cy="477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b="1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27%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73%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Als de deeltjes </a:t>
            </a:r>
            <a:r>
              <a:rPr lang="nl-NL" sz="3200" b="1" dirty="0" smtClean="0">
                <a:solidFill>
                  <a:srgbClr val="C00000"/>
                </a:solidFill>
              </a:rPr>
              <a:t>samen</a:t>
            </a:r>
            <a:r>
              <a:rPr lang="nl-NL" sz="3200" dirty="0" smtClean="0"/>
              <a:t> ontstaan, kan de totale spin alleen nul zijn: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9" name="Afbeelding 8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3203975"/>
            <a:ext cx="997611" cy="1620180"/>
          </a:xfrm>
          <a:prstGeom prst="rect">
            <a:avLst/>
          </a:prstGeom>
        </p:spPr>
      </p:pic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3293985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233" y="4644135"/>
            <a:ext cx="997611" cy="1620180"/>
          </a:xfrm>
          <a:prstGeom prst="rect">
            <a:avLst/>
          </a:prstGeom>
        </p:spPr>
      </p:pic>
      <p:pic>
        <p:nvPicPr>
          <p:cNvPr id="18" name="Afbeelding 17" descr="spin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7105" y="4689140"/>
            <a:ext cx="990110" cy="1607998"/>
          </a:xfrm>
          <a:prstGeom prst="rect">
            <a:avLst/>
          </a:prstGeom>
        </p:spPr>
      </p:pic>
      <p:pic>
        <p:nvPicPr>
          <p:cNvPr id="19" name="Afbeelding 18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825" y="3203975"/>
            <a:ext cx="1013460" cy="164592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203975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6825" y="4734145"/>
            <a:ext cx="1013460" cy="1645920"/>
          </a:xfrm>
          <a:prstGeom prst="rect">
            <a:avLst/>
          </a:prstGeom>
        </p:spPr>
      </p:pic>
      <p:pic>
        <p:nvPicPr>
          <p:cNvPr id="22" name="Afbeelding 21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689140"/>
            <a:ext cx="1013460" cy="164592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3986935" y="3744035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986935" y="52292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474823" y="5229200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474823" y="374403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50%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2217930" y="3190165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5607115" y="4599130"/>
            <a:ext cx="2745305" cy="166518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 smtClean="0"/>
              <a:t>Het geval 50/50 schrijven we weer als volgt: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" name="Afbeelding 9" descr="spind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7175" y="3338990"/>
            <a:ext cx="990110" cy="1607998"/>
          </a:xfrm>
          <a:prstGeom prst="rect">
            <a:avLst/>
          </a:prstGeom>
        </p:spPr>
      </p:pic>
      <p:pic>
        <p:nvPicPr>
          <p:cNvPr id="12" name="Afbeelding 11" descr="spin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9358" y="3248980"/>
            <a:ext cx="997611" cy="1620180"/>
          </a:xfrm>
          <a:prstGeom prst="rect">
            <a:avLst/>
          </a:prstGeom>
        </p:spPr>
      </p:pic>
      <p:pic>
        <p:nvPicPr>
          <p:cNvPr id="20" name="Afbeelding 19" descr="spinup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2270" y="3248980"/>
            <a:ext cx="1013460" cy="1645920"/>
          </a:xfrm>
          <a:prstGeom prst="rect">
            <a:avLst/>
          </a:prstGeom>
        </p:spPr>
      </p:pic>
      <p:pic>
        <p:nvPicPr>
          <p:cNvPr id="21" name="Afbeelding 20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1950" y="3338990"/>
            <a:ext cx="1013460" cy="1645920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>
            <a:off x="5202070" y="3068960"/>
            <a:ext cx="1083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0" dirty="0" smtClean="0">
                <a:latin typeface="+mn-lt"/>
              </a:rPr>
              <a:t>+</a:t>
            </a:r>
            <a:endParaRPr lang="nl-NL" sz="1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3200" dirty="0" err="1" smtClean="0"/>
              <a:t>Stel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we nu de spin van het </a:t>
            </a:r>
            <a:r>
              <a:rPr lang="en-US" sz="3200" dirty="0" err="1" smtClean="0"/>
              <a:t>eerste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meten</a:t>
            </a:r>
            <a:r>
              <a:rPr lang="en-US" sz="3200" dirty="0" smtClean="0"/>
              <a:t>, en “spin up” </a:t>
            </a:r>
            <a:r>
              <a:rPr lang="en-US" sz="3200" dirty="0" err="1" smtClean="0"/>
              <a:t>vinden</a:t>
            </a:r>
            <a:r>
              <a:rPr lang="en-US" sz="3200" dirty="0" smtClean="0"/>
              <a:t>.</a:t>
            </a:r>
          </a:p>
        </p:txBody>
      </p:sp>
      <p:grpSp>
        <p:nvGrpSpPr>
          <p:cNvPr id="4" name="Groep 13"/>
          <p:cNvGrpSpPr/>
          <p:nvPr/>
        </p:nvGrpSpPr>
        <p:grpSpPr>
          <a:xfrm>
            <a:off x="3244353" y="1313765"/>
            <a:ext cx="4726372" cy="1938992"/>
            <a:chOff x="3289358" y="3068960"/>
            <a:chExt cx="4726372" cy="1938992"/>
          </a:xfrm>
        </p:grpSpPr>
        <p:pic>
          <p:nvPicPr>
            <p:cNvPr id="10" name="Afbeelding 9" descr="spindow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7175" y="3338990"/>
              <a:ext cx="990110" cy="1607998"/>
            </a:xfrm>
            <a:prstGeom prst="rect">
              <a:avLst/>
            </a:prstGeom>
          </p:spPr>
        </p:pic>
        <p:pic>
          <p:nvPicPr>
            <p:cNvPr id="12" name="Afbeelding 11" descr="spin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358" y="3248980"/>
              <a:ext cx="997611" cy="1620180"/>
            </a:xfrm>
            <a:prstGeom prst="rect">
              <a:avLst/>
            </a:prstGeom>
          </p:spPr>
        </p:pic>
        <p:pic>
          <p:nvPicPr>
            <p:cNvPr id="20" name="Afbeelding 19" descr="spinupbl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2270" y="3248980"/>
              <a:ext cx="1013460" cy="1645920"/>
            </a:xfrm>
            <a:prstGeom prst="rect">
              <a:avLst/>
            </a:prstGeom>
          </p:spPr>
        </p:pic>
        <p:pic>
          <p:nvPicPr>
            <p:cNvPr id="21" name="Afbeelding 20" descr="spindownblu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1950" y="3338990"/>
              <a:ext cx="1013460" cy="1645920"/>
            </a:xfrm>
            <a:prstGeom prst="rect">
              <a:avLst/>
            </a:prstGeom>
          </p:spPr>
        </p:pic>
        <p:sp>
          <p:nvSpPr>
            <p:cNvPr id="33" name="Tekstvak 32"/>
            <p:cNvSpPr txBox="1"/>
            <p:nvPr/>
          </p:nvSpPr>
          <p:spPr>
            <a:xfrm>
              <a:off x="5202070" y="3068960"/>
              <a:ext cx="108395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0" dirty="0" smtClean="0">
                  <a:latin typeface="+mn-lt"/>
                </a:rPr>
                <a:t>+</a:t>
              </a:r>
              <a:endParaRPr lang="nl-NL" sz="12000" dirty="0">
                <a:latin typeface="+mn-lt"/>
              </a:endParaRPr>
            </a:p>
          </p:txBody>
        </p:sp>
      </p:grpSp>
      <p:pic>
        <p:nvPicPr>
          <p:cNvPr id="15" name="Afbeelding 14" descr="spin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870" y="4824155"/>
            <a:ext cx="997611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3200" dirty="0" smtClean="0"/>
              <a:t>Dan </a:t>
            </a:r>
            <a:r>
              <a:rPr lang="en-US" sz="3200" dirty="0" err="1" smtClean="0"/>
              <a:t>moet</a:t>
            </a:r>
            <a:r>
              <a:rPr lang="en-US" sz="3200" dirty="0" smtClean="0"/>
              <a:t> het </a:t>
            </a:r>
            <a:r>
              <a:rPr lang="en-US" sz="3200" dirty="0" err="1" smtClean="0"/>
              <a:t>tweede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dus</a:t>
            </a:r>
            <a:r>
              <a:rPr lang="en-US" sz="3200" dirty="0" smtClean="0"/>
              <a:t> in de </a:t>
            </a:r>
            <a:r>
              <a:rPr lang="en-US" sz="3200" dirty="0" err="1" smtClean="0"/>
              <a:t>toestand</a:t>
            </a:r>
            <a:r>
              <a:rPr lang="en-US" sz="3200" dirty="0" smtClean="0"/>
              <a:t> “spin down” </a:t>
            </a:r>
            <a:r>
              <a:rPr lang="en-US" sz="3200" dirty="0" err="1" smtClean="0"/>
              <a:t>zijn</a:t>
            </a:r>
            <a:r>
              <a:rPr lang="en-US" sz="3200" dirty="0" smtClean="0"/>
              <a:t>!</a:t>
            </a:r>
          </a:p>
        </p:txBody>
      </p:sp>
      <p:grpSp>
        <p:nvGrpSpPr>
          <p:cNvPr id="4" name="Groep 13"/>
          <p:cNvGrpSpPr/>
          <p:nvPr/>
        </p:nvGrpSpPr>
        <p:grpSpPr>
          <a:xfrm>
            <a:off x="3244353" y="1313765"/>
            <a:ext cx="4726372" cy="1938992"/>
            <a:chOff x="3289358" y="3068960"/>
            <a:chExt cx="4726372" cy="1938992"/>
          </a:xfrm>
        </p:grpSpPr>
        <p:pic>
          <p:nvPicPr>
            <p:cNvPr id="10" name="Afbeelding 9" descr="spindow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7175" y="3338990"/>
              <a:ext cx="990110" cy="1607998"/>
            </a:xfrm>
            <a:prstGeom prst="rect">
              <a:avLst/>
            </a:prstGeom>
          </p:spPr>
        </p:pic>
        <p:pic>
          <p:nvPicPr>
            <p:cNvPr id="12" name="Afbeelding 11" descr="spin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358" y="3248980"/>
              <a:ext cx="997611" cy="1620180"/>
            </a:xfrm>
            <a:prstGeom prst="rect">
              <a:avLst/>
            </a:prstGeom>
          </p:spPr>
        </p:pic>
        <p:pic>
          <p:nvPicPr>
            <p:cNvPr id="20" name="Afbeelding 19" descr="spinupbl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2270" y="3248980"/>
              <a:ext cx="1013460" cy="1645920"/>
            </a:xfrm>
            <a:prstGeom prst="rect">
              <a:avLst/>
            </a:prstGeom>
          </p:spPr>
        </p:pic>
        <p:pic>
          <p:nvPicPr>
            <p:cNvPr id="21" name="Afbeelding 20" descr="spindownblu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1950" y="3338990"/>
              <a:ext cx="1013460" cy="1645920"/>
            </a:xfrm>
            <a:prstGeom prst="rect">
              <a:avLst/>
            </a:prstGeom>
          </p:spPr>
        </p:pic>
        <p:sp>
          <p:nvSpPr>
            <p:cNvPr id="33" name="Tekstvak 32"/>
            <p:cNvSpPr txBox="1"/>
            <p:nvPr/>
          </p:nvSpPr>
          <p:spPr>
            <a:xfrm>
              <a:off x="5202070" y="3068960"/>
              <a:ext cx="108395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0" dirty="0" smtClean="0">
                  <a:latin typeface="+mn-lt"/>
                </a:rPr>
                <a:t>+</a:t>
              </a:r>
              <a:endParaRPr lang="nl-NL" sz="12000" dirty="0">
                <a:latin typeface="+mn-lt"/>
              </a:endParaRPr>
            </a:p>
          </p:txBody>
        </p:sp>
      </p:grpSp>
      <p:pic>
        <p:nvPicPr>
          <p:cNvPr id="15" name="Afbeelding 14" descr="spin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870" y="4824155"/>
            <a:ext cx="997611" cy="1620180"/>
          </a:xfrm>
          <a:prstGeom prst="rect">
            <a:avLst/>
          </a:prstGeom>
        </p:spPr>
      </p:pic>
      <p:pic>
        <p:nvPicPr>
          <p:cNvPr id="16" name="Afbeelding 15" descr="spindown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869160"/>
            <a:ext cx="1013460" cy="1645920"/>
          </a:xfrm>
          <a:prstGeom prst="rect">
            <a:avLst/>
          </a:prstGeom>
        </p:spPr>
      </p:pic>
      <p:cxnSp>
        <p:nvCxnSpPr>
          <p:cNvPr id="17" name="Rechte verbindingslijn met pijl 16"/>
          <p:cNvCxnSpPr/>
          <p:nvPr/>
        </p:nvCxnSpPr>
        <p:spPr>
          <a:xfrm>
            <a:off x="4526995" y="5634245"/>
            <a:ext cx="1395155" cy="0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Kortom</a:t>
            </a:r>
            <a:r>
              <a:rPr lang="en-US" sz="3200" dirty="0" smtClean="0"/>
              <a:t>: door </a:t>
            </a:r>
            <a:r>
              <a:rPr lang="en-US" sz="3200" dirty="0" err="1" smtClean="0"/>
              <a:t>een</a:t>
            </a:r>
            <a:r>
              <a:rPr lang="en-US" sz="3200" dirty="0" smtClean="0"/>
              <a:t> meting </a:t>
            </a:r>
            <a:r>
              <a:rPr lang="en-US" sz="3200" dirty="0" err="1" smtClean="0"/>
              <a:t>aan</a:t>
            </a:r>
            <a:r>
              <a:rPr lang="en-US" sz="3200" dirty="0" smtClean="0"/>
              <a:t> het </a:t>
            </a:r>
            <a:r>
              <a:rPr lang="en-US" sz="3200" b="1" dirty="0" err="1" smtClean="0">
                <a:solidFill>
                  <a:srgbClr val="C00000"/>
                </a:solidFill>
              </a:rPr>
              <a:t>eerste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, </a:t>
            </a:r>
            <a:r>
              <a:rPr lang="en-US" sz="3200" dirty="0" err="1" smtClean="0"/>
              <a:t>veranderen</a:t>
            </a:r>
            <a:r>
              <a:rPr lang="en-US" sz="3200" dirty="0" smtClean="0"/>
              <a:t> we de </a:t>
            </a:r>
            <a:r>
              <a:rPr lang="en-US" sz="3200" dirty="0" err="1" smtClean="0"/>
              <a:t>kansverdeling</a:t>
            </a:r>
            <a:r>
              <a:rPr lang="en-US" sz="3200" dirty="0" smtClean="0"/>
              <a:t> van het </a:t>
            </a:r>
            <a:r>
              <a:rPr lang="en-US" sz="3200" b="1" dirty="0" err="1" smtClean="0">
                <a:solidFill>
                  <a:srgbClr val="C00000"/>
                </a:solidFill>
              </a:rPr>
              <a:t>tweede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200" dirty="0" err="1" smtClean="0"/>
              <a:t>Zo’n</a:t>
            </a:r>
            <a:r>
              <a:rPr lang="en-US" sz="3200" dirty="0" smtClean="0"/>
              <a:t> </a:t>
            </a:r>
            <a:r>
              <a:rPr lang="en-US" sz="3200" dirty="0" err="1" smtClean="0"/>
              <a:t>situatie</a:t>
            </a:r>
            <a:r>
              <a:rPr lang="en-US" sz="3200" dirty="0" smtClean="0"/>
              <a:t> </a:t>
            </a:r>
            <a:r>
              <a:rPr lang="en-US" sz="3200" dirty="0" err="1" smtClean="0"/>
              <a:t>heet</a:t>
            </a:r>
            <a:r>
              <a:rPr lang="en-US" sz="3200" dirty="0" smtClean="0"/>
              <a:t> “</a:t>
            </a:r>
            <a:r>
              <a:rPr lang="en-US" sz="3200" dirty="0" err="1" smtClean="0"/>
              <a:t>verstrengeling</a:t>
            </a:r>
            <a:r>
              <a:rPr lang="en-US" sz="3200" dirty="0" smtClean="0"/>
              <a:t>” of </a:t>
            </a:r>
            <a:r>
              <a:rPr lang="en-US" sz="3200" b="1" dirty="0" smtClean="0">
                <a:solidFill>
                  <a:srgbClr val="C00000"/>
                </a:solidFill>
              </a:rPr>
              <a:t>entanglement</a:t>
            </a:r>
            <a:r>
              <a:rPr lang="en-US" sz="3200" dirty="0" smtClean="0"/>
              <a:t>.</a:t>
            </a:r>
          </a:p>
        </p:txBody>
      </p:sp>
      <p:grpSp>
        <p:nvGrpSpPr>
          <p:cNvPr id="4" name="Groep 17"/>
          <p:cNvGrpSpPr/>
          <p:nvPr/>
        </p:nvGrpSpPr>
        <p:grpSpPr>
          <a:xfrm>
            <a:off x="3401870" y="1448780"/>
            <a:ext cx="3623750" cy="1690925"/>
            <a:chOff x="3401870" y="4824155"/>
            <a:chExt cx="3623750" cy="1690925"/>
          </a:xfrm>
        </p:grpSpPr>
        <p:pic>
          <p:nvPicPr>
            <p:cNvPr id="15" name="Afbeelding 14" descr="spinu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870" y="4824155"/>
              <a:ext cx="997611" cy="1620180"/>
            </a:xfrm>
            <a:prstGeom prst="rect">
              <a:avLst/>
            </a:prstGeom>
          </p:spPr>
        </p:pic>
        <p:pic>
          <p:nvPicPr>
            <p:cNvPr id="16" name="Afbeelding 15" descr="spindownblu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4869160"/>
              <a:ext cx="1013460" cy="1645920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4526995" y="5634245"/>
              <a:ext cx="1395155" cy="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Einstein, </a:t>
            </a:r>
            <a:r>
              <a:rPr lang="en-US" sz="3200" dirty="0" err="1" smtClean="0"/>
              <a:t>Podolsky</a:t>
            </a:r>
            <a:r>
              <a:rPr lang="en-US" sz="3200" dirty="0" smtClean="0"/>
              <a:t> en Rosen </a:t>
            </a:r>
            <a:r>
              <a:rPr lang="en-US" sz="3200" dirty="0" err="1" smtClean="0"/>
              <a:t>vroegen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: hoe zit het </a:t>
            </a:r>
            <a:r>
              <a:rPr lang="en-US" sz="3200" dirty="0" err="1" smtClean="0"/>
              <a:t>als</a:t>
            </a:r>
            <a:r>
              <a:rPr lang="en-US" sz="3200" dirty="0" smtClean="0"/>
              <a:t> we het </a:t>
            </a:r>
            <a:r>
              <a:rPr lang="en-US" sz="3200" dirty="0" err="1" smtClean="0"/>
              <a:t>tweede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eerst</a:t>
            </a:r>
            <a:r>
              <a:rPr lang="en-US" sz="3200" dirty="0" smtClean="0"/>
              <a:t> heel </a:t>
            </a:r>
            <a:r>
              <a:rPr lang="en-US" sz="3200" dirty="0" err="1" smtClean="0"/>
              <a:t>ver</a:t>
            </a:r>
            <a:r>
              <a:rPr lang="en-US" sz="3200" dirty="0" smtClean="0"/>
              <a:t> </a:t>
            </a:r>
            <a:r>
              <a:rPr lang="en-US" sz="3200" dirty="0" err="1" smtClean="0"/>
              <a:t>weg</a:t>
            </a:r>
            <a:r>
              <a:rPr lang="en-US" sz="3200" dirty="0" smtClean="0"/>
              <a:t> </a:t>
            </a:r>
            <a:r>
              <a:rPr lang="en-US" sz="3200" dirty="0" err="1" smtClean="0"/>
              <a:t>brengen</a:t>
            </a:r>
            <a:r>
              <a:rPr lang="en-US" sz="3200" dirty="0" smtClean="0"/>
              <a:t>?</a:t>
            </a:r>
          </a:p>
        </p:txBody>
      </p:sp>
      <p:grpSp>
        <p:nvGrpSpPr>
          <p:cNvPr id="4" name="Groep 17"/>
          <p:cNvGrpSpPr/>
          <p:nvPr/>
        </p:nvGrpSpPr>
        <p:grpSpPr>
          <a:xfrm>
            <a:off x="3401870" y="1448780"/>
            <a:ext cx="3623750" cy="1690925"/>
            <a:chOff x="3401870" y="4824155"/>
            <a:chExt cx="3623750" cy="1690925"/>
          </a:xfrm>
        </p:grpSpPr>
        <p:pic>
          <p:nvPicPr>
            <p:cNvPr id="15" name="Afbeelding 14" descr="spinu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870" y="4824155"/>
              <a:ext cx="997611" cy="1620180"/>
            </a:xfrm>
            <a:prstGeom prst="rect">
              <a:avLst/>
            </a:prstGeom>
          </p:spPr>
        </p:pic>
        <p:pic>
          <p:nvPicPr>
            <p:cNvPr id="16" name="Afbeelding 15" descr="spindownblu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4869160"/>
              <a:ext cx="1013460" cy="1645920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4526995" y="5634245"/>
              <a:ext cx="1395155" cy="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 descr="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690" y="1538790"/>
            <a:ext cx="1489971" cy="1485165"/>
          </a:xfrm>
          <a:prstGeom prst="rect">
            <a:avLst/>
          </a:prstGeom>
        </p:spPr>
      </p:pic>
      <p:pic>
        <p:nvPicPr>
          <p:cNvPr id="9" name="Afbeelding 8" descr="satur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358770"/>
            <a:ext cx="189021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Einstein, </a:t>
            </a:r>
            <a:r>
              <a:rPr lang="en-US" sz="3200" dirty="0" err="1" smtClean="0"/>
              <a:t>Podolsky</a:t>
            </a:r>
            <a:r>
              <a:rPr lang="en-US" sz="3200" dirty="0" smtClean="0"/>
              <a:t> en Rosen </a:t>
            </a:r>
            <a:r>
              <a:rPr lang="en-US" sz="3200" dirty="0" err="1" smtClean="0"/>
              <a:t>vroegen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: hoe zit het </a:t>
            </a:r>
            <a:r>
              <a:rPr lang="en-US" sz="3200" dirty="0" err="1" smtClean="0"/>
              <a:t>als</a:t>
            </a:r>
            <a:r>
              <a:rPr lang="en-US" sz="3200" dirty="0" smtClean="0"/>
              <a:t> we het </a:t>
            </a:r>
            <a:r>
              <a:rPr lang="en-US" sz="3200" dirty="0" err="1" smtClean="0"/>
              <a:t>tweede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eerst</a:t>
            </a:r>
            <a:r>
              <a:rPr lang="en-US" sz="3200" dirty="0" smtClean="0"/>
              <a:t> heel </a:t>
            </a:r>
            <a:r>
              <a:rPr lang="en-US" sz="3200" dirty="0" err="1" smtClean="0"/>
              <a:t>ver</a:t>
            </a:r>
            <a:r>
              <a:rPr lang="en-US" sz="3200" dirty="0" smtClean="0"/>
              <a:t> </a:t>
            </a:r>
            <a:r>
              <a:rPr lang="en-US" sz="3200" dirty="0" err="1" smtClean="0"/>
              <a:t>weg</a:t>
            </a:r>
            <a:r>
              <a:rPr lang="en-US" sz="3200" dirty="0" smtClean="0"/>
              <a:t> </a:t>
            </a:r>
            <a:r>
              <a:rPr lang="en-US" sz="3200" dirty="0" err="1" smtClean="0"/>
              <a:t>brengen</a:t>
            </a:r>
            <a:r>
              <a:rPr lang="en-US" sz="3200" dirty="0" smtClean="0"/>
              <a:t>?</a:t>
            </a:r>
          </a:p>
        </p:txBody>
      </p:sp>
      <p:grpSp>
        <p:nvGrpSpPr>
          <p:cNvPr id="4" name="Groep 17"/>
          <p:cNvGrpSpPr/>
          <p:nvPr/>
        </p:nvGrpSpPr>
        <p:grpSpPr>
          <a:xfrm>
            <a:off x="3401870" y="1448780"/>
            <a:ext cx="3623750" cy="1690925"/>
            <a:chOff x="3401870" y="4824155"/>
            <a:chExt cx="3623750" cy="1690925"/>
          </a:xfrm>
        </p:grpSpPr>
        <p:pic>
          <p:nvPicPr>
            <p:cNvPr id="15" name="Afbeelding 14" descr="spinu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870" y="4824155"/>
              <a:ext cx="997611" cy="1620180"/>
            </a:xfrm>
            <a:prstGeom prst="rect">
              <a:avLst/>
            </a:prstGeom>
          </p:spPr>
        </p:pic>
        <p:pic>
          <p:nvPicPr>
            <p:cNvPr id="16" name="Afbeelding 15" descr="spindownblu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4869160"/>
              <a:ext cx="1013460" cy="1645920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4526995" y="5634245"/>
              <a:ext cx="1395155" cy="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 descr="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690" y="1538790"/>
            <a:ext cx="1489971" cy="1485165"/>
          </a:xfrm>
          <a:prstGeom prst="rect">
            <a:avLst/>
          </a:prstGeom>
        </p:spPr>
      </p:pic>
      <p:pic>
        <p:nvPicPr>
          <p:cNvPr id="9" name="Afbeelding 8" descr="satur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358770"/>
            <a:ext cx="1890210" cy="1890210"/>
          </a:xfrm>
          <a:prstGeom prst="rect">
            <a:avLst/>
          </a:prstGeom>
        </p:spPr>
      </p:pic>
      <p:pic>
        <p:nvPicPr>
          <p:cNvPr id="10" name="Afbeelding 9" descr="einst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6655" y="5017685"/>
            <a:ext cx="1763635" cy="1840315"/>
          </a:xfrm>
          <a:prstGeom prst="rect">
            <a:avLst/>
          </a:prstGeom>
        </p:spPr>
      </p:pic>
      <p:pic>
        <p:nvPicPr>
          <p:cNvPr id="11" name="Afbeelding 10" descr="lightspe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5295900"/>
            <a:ext cx="15240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Einstein, </a:t>
            </a:r>
            <a:r>
              <a:rPr lang="en-US" sz="3200" dirty="0" err="1" smtClean="0"/>
              <a:t>Podolsky</a:t>
            </a:r>
            <a:r>
              <a:rPr lang="en-US" sz="3200" dirty="0" smtClean="0"/>
              <a:t> en Rosen </a:t>
            </a:r>
            <a:r>
              <a:rPr lang="en-US" sz="3200" dirty="0" err="1" smtClean="0"/>
              <a:t>vroegen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: hoe zit het </a:t>
            </a:r>
            <a:r>
              <a:rPr lang="en-US" sz="3200" dirty="0" err="1" smtClean="0"/>
              <a:t>als</a:t>
            </a:r>
            <a:r>
              <a:rPr lang="en-US" sz="3200" dirty="0" smtClean="0"/>
              <a:t> we het </a:t>
            </a:r>
            <a:r>
              <a:rPr lang="en-US" sz="3200" dirty="0" err="1" smtClean="0"/>
              <a:t>tweede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eerst</a:t>
            </a:r>
            <a:r>
              <a:rPr lang="en-US" sz="3200" dirty="0" smtClean="0"/>
              <a:t> heel </a:t>
            </a:r>
            <a:r>
              <a:rPr lang="en-US" sz="3200" dirty="0" err="1" smtClean="0"/>
              <a:t>ver</a:t>
            </a:r>
            <a:r>
              <a:rPr lang="en-US" sz="3200" dirty="0" smtClean="0"/>
              <a:t> </a:t>
            </a:r>
            <a:r>
              <a:rPr lang="en-US" sz="3200" dirty="0" err="1" smtClean="0"/>
              <a:t>weg</a:t>
            </a:r>
            <a:r>
              <a:rPr lang="en-US" sz="3200" dirty="0" smtClean="0"/>
              <a:t> </a:t>
            </a:r>
            <a:r>
              <a:rPr lang="en-US" sz="3200" dirty="0" err="1" smtClean="0"/>
              <a:t>brengen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               </a:t>
            </a:r>
            <a:r>
              <a:rPr lang="en-US" sz="3200" b="1" dirty="0" smtClean="0">
                <a:solidFill>
                  <a:srgbClr val="C00000"/>
                </a:solidFill>
              </a:rPr>
              <a:t>EPR-paradox</a:t>
            </a:r>
            <a:endParaRPr lang="en-US" sz="3200" b="1" dirty="0" smtClean="0"/>
          </a:p>
        </p:txBody>
      </p:sp>
      <p:grpSp>
        <p:nvGrpSpPr>
          <p:cNvPr id="4" name="Groep 17"/>
          <p:cNvGrpSpPr/>
          <p:nvPr/>
        </p:nvGrpSpPr>
        <p:grpSpPr>
          <a:xfrm>
            <a:off x="3401870" y="1448780"/>
            <a:ext cx="3623750" cy="1690925"/>
            <a:chOff x="3401870" y="4824155"/>
            <a:chExt cx="3623750" cy="1690925"/>
          </a:xfrm>
        </p:grpSpPr>
        <p:pic>
          <p:nvPicPr>
            <p:cNvPr id="15" name="Afbeelding 14" descr="spinu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1870" y="4824155"/>
              <a:ext cx="997611" cy="1620180"/>
            </a:xfrm>
            <a:prstGeom prst="rect">
              <a:avLst/>
            </a:prstGeom>
          </p:spPr>
        </p:pic>
        <p:pic>
          <p:nvPicPr>
            <p:cNvPr id="16" name="Afbeelding 15" descr="spindownblu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4869160"/>
              <a:ext cx="1013460" cy="1645920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4526995" y="5634245"/>
              <a:ext cx="1395155" cy="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 descr="eart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1690" y="1538790"/>
            <a:ext cx="1489971" cy="1485165"/>
          </a:xfrm>
          <a:prstGeom prst="rect">
            <a:avLst/>
          </a:prstGeom>
        </p:spPr>
      </p:pic>
      <p:pic>
        <p:nvPicPr>
          <p:cNvPr id="9" name="Afbeelding 8" descr="satur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358770"/>
            <a:ext cx="1890210" cy="1890210"/>
          </a:xfrm>
          <a:prstGeom prst="rect">
            <a:avLst/>
          </a:prstGeom>
        </p:spPr>
      </p:pic>
      <p:pic>
        <p:nvPicPr>
          <p:cNvPr id="10" name="Afbeelding 9" descr="einst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6655" y="5017685"/>
            <a:ext cx="1763635" cy="1840315"/>
          </a:xfrm>
          <a:prstGeom prst="rect">
            <a:avLst/>
          </a:prstGeom>
        </p:spPr>
      </p:pic>
      <p:pic>
        <p:nvPicPr>
          <p:cNvPr id="11" name="Afbeelding 10" descr="lightspe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5295900"/>
            <a:ext cx="15240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telepone.no_2.jpg"/>
          <p:cNvPicPr>
            <a:picLocks noChangeAspect="1"/>
          </p:cNvPicPr>
          <p:nvPr/>
        </p:nvPicPr>
        <p:blipFill>
          <a:blip r:embed="rId2" cstate="print"/>
          <a:srcRect l="736" t="573"/>
          <a:stretch>
            <a:fillRect/>
          </a:stretch>
        </p:blipFill>
        <p:spPr>
          <a:xfrm>
            <a:off x="6012160" y="4554125"/>
            <a:ext cx="2155022" cy="2127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de </a:t>
            </a:r>
            <a:r>
              <a:rPr lang="en-US" sz="3200" dirty="0" err="1" smtClean="0"/>
              <a:t>uitkomst</a:t>
            </a:r>
            <a:r>
              <a:rPr lang="en-US" sz="3200" dirty="0" smtClean="0"/>
              <a:t> van de meting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voorspellen</a:t>
            </a:r>
            <a:r>
              <a:rPr lang="en-US" sz="3200" dirty="0" smtClean="0"/>
              <a:t>, en </a:t>
            </a:r>
            <a:r>
              <a:rPr lang="en-US" sz="3200" dirty="0" err="1" smtClean="0"/>
              <a:t>dus</a:t>
            </a:r>
            <a:r>
              <a:rPr lang="en-US" sz="3200" dirty="0" smtClean="0"/>
              <a:t> </a:t>
            </a:r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informatie</a:t>
            </a:r>
            <a:r>
              <a:rPr lang="en-US" sz="3200" dirty="0" smtClean="0"/>
              <a:t> </a:t>
            </a:r>
            <a:r>
              <a:rPr lang="en-US" sz="3200" dirty="0" err="1" smtClean="0"/>
              <a:t>overbrengen</a:t>
            </a:r>
            <a:r>
              <a:rPr lang="en-US" sz="3200" dirty="0" smtClean="0"/>
              <a:t>.</a:t>
            </a:r>
          </a:p>
        </p:txBody>
      </p:sp>
      <p:grpSp>
        <p:nvGrpSpPr>
          <p:cNvPr id="4" name="Groep 17"/>
          <p:cNvGrpSpPr/>
          <p:nvPr/>
        </p:nvGrpSpPr>
        <p:grpSpPr>
          <a:xfrm>
            <a:off x="3401870" y="1448780"/>
            <a:ext cx="3623750" cy="1690925"/>
            <a:chOff x="3401870" y="4824155"/>
            <a:chExt cx="3623750" cy="1690925"/>
          </a:xfrm>
        </p:grpSpPr>
        <p:pic>
          <p:nvPicPr>
            <p:cNvPr id="15" name="Afbeelding 14" descr="spin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870" y="4824155"/>
              <a:ext cx="997611" cy="1620180"/>
            </a:xfrm>
            <a:prstGeom prst="rect">
              <a:avLst/>
            </a:prstGeom>
          </p:spPr>
        </p:pic>
        <p:pic>
          <p:nvPicPr>
            <p:cNvPr id="16" name="Afbeelding 15" descr="spindownbl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60" y="4869160"/>
              <a:ext cx="1013460" cy="1645920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4526995" y="5634245"/>
              <a:ext cx="1395155" cy="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 descr="eart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1690" y="1538790"/>
            <a:ext cx="1489971" cy="1485165"/>
          </a:xfrm>
          <a:prstGeom prst="rect">
            <a:avLst/>
          </a:prstGeom>
        </p:spPr>
      </p:pic>
      <p:pic>
        <p:nvPicPr>
          <p:cNvPr id="9" name="Afbeelding 8" descr="satur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358770"/>
            <a:ext cx="189021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Inhoud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sz="700" dirty="0" smtClean="0"/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Quantumkansen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Verstrengeling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Aan</a:t>
            </a:r>
            <a:r>
              <a:rPr lang="en-US" sz="2800" dirty="0" smtClean="0"/>
              <a:t> de slag!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De </a:t>
            </a:r>
            <a:r>
              <a:rPr lang="en-US" sz="2800" dirty="0" err="1" smtClean="0"/>
              <a:t>metingen</a:t>
            </a:r>
            <a:r>
              <a:rPr lang="en-US" sz="2800" dirty="0" smtClean="0"/>
              <a:t> in Delft</a:t>
            </a:r>
          </a:p>
        </p:txBody>
      </p:sp>
      <p:pic>
        <p:nvPicPr>
          <p:cNvPr id="4" name="Picture 3" descr="Pl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729" y="1628800"/>
            <a:ext cx="2171992" cy="216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telepone.no_2.jpg"/>
          <p:cNvPicPr>
            <a:picLocks noChangeAspect="1"/>
          </p:cNvPicPr>
          <p:nvPr/>
        </p:nvPicPr>
        <p:blipFill>
          <a:blip r:embed="rId2" cstate="print"/>
          <a:srcRect l="736" t="573"/>
          <a:stretch>
            <a:fillRect/>
          </a:stretch>
        </p:blipFill>
        <p:spPr>
          <a:xfrm>
            <a:off x="6012160" y="4554125"/>
            <a:ext cx="2155022" cy="2127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de </a:t>
            </a:r>
            <a:r>
              <a:rPr lang="en-US" sz="3200" dirty="0" err="1" smtClean="0"/>
              <a:t>uitkomst</a:t>
            </a:r>
            <a:r>
              <a:rPr lang="en-US" sz="3200" dirty="0" smtClean="0"/>
              <a:t> van de meting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voorspellen</a:t>
            </a:r>
            <a:r>
              <a:rPr lang="en-US" sz="3200" dirty="0" smtClean="0"/>
              <a:t>, en </a:t>
            </a:r>
            <a:r>
              <a:rPr lang="en-US" sz="3200" dirty="0" err="1" smtClean="0"/>
              <a:t>dus</a:t>
            </a:r>
            <a:r>
              <a:rPr lang="en-US" sz="3200" dirty="0" smtClean="0"/>
              <a:t> </a:t>
            </a:r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informatie</a:t>
            </a:r>
            <a:r>
              <a:rPr lang="en-US" sz="3200" dirty="0" smtClean="0"/>
              <a:t> </a:t>
            </a:r>
            <a:r>
              <a:rPr lang="en-US" sz="3200" dirty="0" err="1" smtClean="0"/>
              <a:t>overbrengen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u="sng" dirty="0" err="1" smtClean="0"/>
              <a:t>Geen</a:t>
            </a:r>
            <a:r>
              <a:rPr lang="en-US" sz="3200" dirty="0" smtClean="0"/>
              <a:t> paradox.</a:t>
            </a:r>
          </a:p>
        </p:txBody>
      </p:sp>
      <p:grpSp>
        <p:nvGrpSpPr>
          <p:cNvPr id="4" name="Groep 17"/>
          <p:cNvGrpSpPr/>
          <p:nvPr/>
        </p:nvGrpSpPr>
        <p:grpSpPr>
          <a:xfrm>
            <a:off x="3401870" y="1448780"/>
            <a:ext cx="3623750" cy="1690925"/>
            <a:chOff x="3401870" y="4824155"/>
            <a:chExt cx="3623750" cy="1690925"/>
          </a:xfrm>
        </p:grpSpPr>
        <p:pic>
          <p:nvPicPr>
            <p:cNvPr id="15" name="Afbeelding 14" descr="spin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1870" y="4824155"/>
              <a:ext cx="997611" cy="1620180"/>
            </a:xfrm>
            <a:prstGeom prst="rect">
              <a:avLst/>
            </a:prstGeom>
          </p:spPr>
        </p:pic>
        <p:pic>
          <p:nvPicPr>
            <p:cNvPr id="16" name="Afbeelding 15" descr="spindownbl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60" y="4869160"/>
              <a:ext cx="1013460" cy="1645920"/>
            </a:xfrm>
            <a:prstGeom prst="rect">
              <a:avLst/>
            </a:prstGeom>
          </p:spPr>
        </p:pic>
        <p:cxnSp>
          <p:nvCxnSpPr>
            <p:cNvPr id="17" name="Rechte verbindingslijn met pijl 16"/>
            <p:cNvCxnSpPr/>
            <p:nvPr/>
          </p:nvCxnSpPr>
          <p:spPr>
            <a:xfrm>
              <a:off x="4526995" y="5634245"/>
              <a:ext cx="1395155" cy="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Afbeelding 7" descr="eart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1690" y="1538790"/>
            <a:ext cx="1489971" cy="1485165"/>
          </a:xfrm>
          <a:prstGeom prst="rect">
            <a:avLst/>
          </a:prstGeom>
        </p:spPr>
      </p:pic>
      <p:pic>
        <p:nvPicPr>
          <p:cNvPr id="9" name="Afbeelding 8" descr="satur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358770"/>
            <a:ext cx="189021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Verstrengeling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De </a:t>
            </a:r>
            <a:r>
              <a:rPr lang="en-US" sz="3200" dirty="0" err="1" smtClean="0"/>
              <a:t>theorie</a:t>
            </a:r>
            <a:r>
              <a:rPr lang="en-US" sz="3200" dirty="0" smtClean="0"/>
              <a:t> is </a:t>
            </a:r>
            <a:r>
              <a:rPr lang="en-US" sz="3200" dirty="0" err="1" smtClean="0"/>
              <a:t>mooi</a:t>
            </a:r>
            <a:r>
              <a:rPr lang="en-US" sz="3200" dirty="0" smtClean="0"/>
              <a:t>, </a:t>
            </a:r>
            <a:r>
              <a:rPr lang="en-US" sz="3200" dirty="0" err="1" smtClean="0"/>
              <a:t>maar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we </a:t>
            </a:r>
            <a:r>
              <a:rPr lang="en-US" sz="3200" dirty="0" err="1" smtClean="0"/>
              <a:t>ook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meten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de </a:t>
            </a:r>
            <a:r>
              <a:rPr lang="en-US" sz="3200" dirty="0" err="1" smtClean="0"/>
              <a:t>deeltjes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vooraf</a:t>
            </a:r>
            <a:r>
              <a:rPr lang="en-US" sz="3200" dirty="0" smtClean="0"/>
              <a:t> al </a:t>
            </a:r>
            <a:r>
              <a:rPr lang="en-US" sz="3200" dirty="0" err="1" smtClean="0"/>
              <a:t>informatie</a:t>
            </a:r>
            <a:r>
              <a:rPr lang="en-US" sz="3200" dirty="0" smtClean="0"/>
              <a:t> “</a:t>
            </a:r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”?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Verrassenderwijs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C00000"/>
                </a:solidFill>
              </a:rPr>
              <a:t>ja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merm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6090" y="3429000"/>
            <a:ext cx="3173269" cy="218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680" y="4734145"/>
            <a:ext cx="7200800" cy="1295400"/>
          </a:xfrm>
        </p:spPr>
        <p:txBody>
          <a:bodyPr/>
          <a:lstStyle/>
          <a:p>
            <a:r>
              <a:rPr lang="en-US" sz="4000" b="1" dirty="0" smtClean="0"/>
              <a:t>3. </a:t>
            </a:r>
            <a:r>
              <a:rPr lang="en-US" sz="4000" b="1" dirty="0" err="1" smtClean="0"/>
              <a:t>Aan</a:t>
            </a:r>
            <a:r>
              <a:rPr lang="en-US" sz="4000" b="1" dirty="0" smtClean="0"/>
              <a:t> de slag!</a:t>
            </a:r>
            <a:endParaRPr lang="en-US" sz="3600" b="1" dirty="0"/>
          </a:p>
        </p:txBody>
      </p:sp>
      <p:pic>
        <p:nvPicPr>
          <p:cNvPr id="4" name="Afbeelding 3" descr="lhc event black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895" y="1448780"/>
            <a:ext cx="3320627" cy="28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Zijn</a:t>
            </a:r>
            <a:r>
              <a:rPr lang="en-US" sz="3200" dirty="0" smtClean="0"/>
              <a:t> de </a:t>
            </a:r>
            <a:r>
              <a:rPr lang="en-US" sz="3200" dirty="0" err="1" smtClean="0"/>
              <a:t>deeltjes</a:t>
            </a:r>
            <a:r>
              <a:rPr lang="en-US" sz="3200" dirty="0" smtClean="0"/>
              <a:t> </a:t>
            </a:r>
            <a:r>
              <a:rPr lang="en-US" sz="3200" dirty="0" err="1" smtClean="0"/>
              <a:t>écht</a:t>
            </a:r>
            <a:r>
              <a:rPr lang="en-US" sz="3200" dirty="0" smtClean="0"/>
              <a:t> in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superpositie</a:t>
            </a:r>
            <a:r>
              <a:rPr lang="en-US" sz="3200" dirty="0" smtClean="0"/>
              <a:t> (in </a:t>
            </a:r>
            <a:r>
              <a:rPr lang="en-US" sz="3200" dirty="0" err="1" smtClean="0"/>
              <a:t>beide</a:t>
            </a:r>
            <a:r>
              <a:rPr lang="en-US" sz="3200" dirty="0" smtClean="0"/>
              <a:t> </a:t>
            </a:r>
            <a:r>
              <a:rPr lang="en-US" sz="3200" dirty="0" err="1" smtClean="0"/>
              <a:t>toestanden</a:t>
            </a:r>
            <a:r>
              <a:rPr lang="en-US" sz="3200" dirty="0" smtClean="0"/>
              <a:t> “</a:t>
            </a:r>
            <a:r>
              <a:rPr lang="en-US" sz="3200" dirty="0" err="1" smtClean="0"/>
              <a:t>tegelijk</a:t>
            </a:r>
            <a:r>
              <a:rPr lang="en-US" sz="3200" dirty="0" smtClean="0"/>
              <a:t>”) of </a:t>
            </a:r>
            <a:r>
              <a:rPr lang="en-US" sz="3200" b="1" dirty="0" err="1" smtClean="0">
                <a:solidFill>
                  <a:srgbClr val="C00000"/>
                </a:solidFill>
              </a:rPr>
              <a:t>weten</a:t>
            </a:r>
            <a:r>
              <a:rPr lang="en-US" sz="3200" dirty="0" smtClean="0"/>
              <a:t> we </a:t>
            </a:r>
            <a:r>
              <a:rPr lang="en-US" sz="3200" dirty="0" err="1" smtClean="0"/>
              <a:t>alleen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in </a:t>
            </a:r>
            <a:r>
              <a:rPr lang="en-US" sz="3200" dirty="0" err="1" smtClean="0"/>
              <a:t>welke</a:t>
            </a:r>
            <a:r>
              <a:rPr lang="en-US" sz="3200" dirty="0" smtClean="0"/>
              <a:t> </a:t>
            </a:r>
            <a:r>
              <a:rPr lang="en-US" sz="3200" dirty="0" err="1" smtClean="0"/>
              <a:t>toestand</a:t>
            </a:r>
            <a:r>
              <a:rPr lang="en-US" sz="3200" dirty="0" smtClean="0"/>
              <a:t> </a:t>
            </a:r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?</a:t>
            </a:r>
          </a:p>
        </p:txBody>
      </p:sp>
      <p:grpSp>
        <p:nvGrpSpPr>
          <p:cNvPr id="4" name="Groep 13"/>
          <p:cNvGrpSpPr/>
          <p:nvPr/>
        </p:nvGrpSpPr>
        <p:grpSpPr>
          <a:xfrm>
            <a:off x="3244353" y="1313765"/>
            <a:ext cx="4726372" cy="1938992"/>
            <a:chOff x="3289358" y="3068960"/>
            <a:chExt cx="4726372" cy="1938992"/>
          </a:xfrm>
        </p:grpSpPr>
        <p:pic>
          <p:nvPicPr>
            <p:cNvPr id="13" name="Afbeelding 12" descr="spindow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7175" y="3338990"/>
              <a:ext cx="990110" cy="1607998"/>
            </a:xfrm>
            <a:prstGeom prst="rect">
              <a:avLst/>
            </a:prstGeom>
          </p:spPr>
        </p:pic>
        <p:pic>
          <p:nvPicPr>
            <p:cNvPr id="14" name="Afbeelding 13" descr="spinu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358" y="3248980"/>
              <a:ext cx="997611" cy="1620180"/>
            </a:xfrm>
            <a:prstGeom prst="rect">
              <a:avLst/>
            </a:prstGeom>
          </p:spPr>
        </p:pic>
        <p:pic>
          <p:nvPicPr>
            <p:cNvPr id="18" name="Afbeelding 17" descr="spinupblu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2270" y="3248980"/>
              <a:ext cx="1013460" cy="1645920"/>
            </a:xfrm>
            <a:prstGeom prst="rect">
              <a:avLst/>
            </a:prstGeom>
          </p:spPr>
        </p:pic>
        <p:pic>
          <p:nvPicPr>
            <p:cNvPr id="19" name="Afbeelding 18" descr="spindownblu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1950" y="3338990"/>
              <a:ext cx="1013460" cy="1645920"/>
            </a:xfrm>
            <a:prstGeom prst="rect">
              <a:avLst/>
            </a:prstGeom>
          </p:spPr>
        </p:pic>
        <p:sp>
          <p:nvSpPr>
            <p:cNvPr id="20" name="Tekstvak 19"/>
            <p:cNvSpPr txBox="1"/>
            <p:nvPr/>
          </p:nvSpPr>
          <p:spPr>
            <a:xfrm>
              <a:off x="5202070" y="3068960"/>
              <a:ext cx="108395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0" dirty="0" smtClean="0">
                  <a:latin typeface="+mn-lt"/>
                </a:rPr>
                <a:t>+</a:t>
              </a:r>
              <a:endParaRPr lang="nl-NL" sz="1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 err="1" smtClean="0"/>
              <a:t>beschouwen</a:t>
            </a:r>
            <a:r>
              <a:rPr lang="en-US" sz="3200" dirty="0" smtClean="0"/>
              <a:t> het experiment van Bell/</a:t>
            </a:r>
            <a:r>
              <a:rPr lang="en-US" sz="3200" dirty="0" err="1" smtClean="0"/>
              <a:t>Mermin</a:t>
            </a:r>
            <a:r>
              <a:rPr lang="en-US" sz="3200" dirty="0" smtClean="0"/>
              <a:t> </a:t>
            </a:r>
            <a:r>
              <a:rPr lang="en-US" sz="3200" dirty="0" err="1" smtClean="0"/>
              <a:t>eerst</a:t>
            </a:r>
            <a:r>
              <a:rPr lang="en-US" sz="3200" dirty="0" smtClean="0"/>
              <a:t> </a:t>
            </a:r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“black box”:</a:t>
            </a:r>
          </a:p>
        </p:txBody>
      </p:sp>
      <p:pic>
        <p:nvPicPr>
          <p:cNvPr id="10" name="Afbeelding 9" descr="merm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9707" y="3248980"/>
            <a:ext cx="4506035" cy="310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Wat</a:t>
            </a:r>
            <a:r>
              <a:rPr lang="en-US" sz="3200" dirty="0" smtClean="0"/>
              <a:t> </a:t>
            </a:r>
            <a:r>
              <a:rPr lang="en-US" sz="3200" dirty="0" err="1" smtClean="0"/>
              <a:t>valt</a:t>
            </a:r>
            <a:r>
              <a:rPr lang="en-US" sz="3200" dirty="0" smtClean="0"/>
              <a:t> je op </a:t>
            </a:r>
            <a:r>
              <a:rPr lang="en-US" sz="3200" dirty="0" err="1" smtClean="0"/>
              <a:t>aan</a:t>
            </a:r>
            <a:r>
              <a:rPr lang="en-US" sz="3200" dirty="0" smtClean="0"/>
              <a:t> de </a:t>
            </a:r>
            <a:r>
              <a:rPr lang="en-US" sz="3200" dirty="0" err="1" smtClean="0"/>
              <a:t>tabel</a:t>
            </a:r>
            <a:r>
              <a:rPr lang="en-US" sz="3200" dirty="0" smtClean="0"/>
              <a:t> met </a:t>
            </a:r>
            <a:r>
              <a:rPr lang="en-US" sz="3200" dirty="0" err="1" smtClean="0"/>
              <a:t>meetuitkomsten</a:t>
            </a:r>
            <a:r>
              <a:rPr lang="en-US" sz="3200" dirty="0" smtClean="0"/>
              <a:t>?</a:t>
            </a:r>
          </a:p>
        </p:txBody>
      </p:sp>
      <p:pic>
        <p:nvPicPr>
          <p:cNvPr id="4" name="Afbeelding 3" descr="tab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942" y="1943835"/>
            <a:ext cx="5085565" cy="257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err="1" smtClean="0"/>
              <a:t>Als</a:t>
            </a:r>
            <a:r>
              <a:rPr lang="en-US" sz="3200" dirty="0" smtClean="0"/>
              <a:t> de </a:t>
            </a:r>
            <a:r>
              <a:rPr lang="en-US" sz="3200" dirty="0" err="1" smtClean="0"/>
              <a:t>schakelaars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dezelfde</a:t>
            </a:r>
            <a:r>
              <a:rPr lang="en-US" sz="3200" b="1" dirty="0" smtClean="0">
                <a:solidFill>
                  <a:srgbClr val="C00000"/>
                </a:solidFill>
              </a:rPr>
              <a:t> stand</a:t>
            </a:r>
            <a:r>
              <a:rPr lang="en-US" sz="3200" dirty="0" smtClean="0"/>
              <a:t> </a:t>
            </a:r>
            <a:r>
              <a:rPr lang="en-US" sz="3200" dirty="0" err="1" smtClean="0"/>
              <a:t>hebben</a:t>
            </a:r>
            <a:r>
              <a:rPr lang="en-US" sz="3200" dirty="0" smtClean="0"/>
              <a:t>, </a:t>
            </a:r>
            <a:r>
              <a:rPr lang="en-US" sz="3200" dirty="0" err="1" smtClean="0"/>
              <a:t>zijn</a:t>
            </a:r>
            <a:r>
              <a:rPr lang="en-US" sz="3200" dirty="0" smtClean="0"/>
              <a:t> de </a:t>
            </a:r>
            <a:r>
              <a:rPr lang="en-US" sz="3200" dirty="0" err="1" smtClean="0"/>
              <a:t>meetuitkomsten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hetzelfde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Alle</a:t>
            </a:r>
            <a:r>
              <a:rPr lang="en-US" sz="3200" dirty="0" smtClean="0"/>
              <a:t> </a:t>
            </a:r>
            <a:r>
              <a:rPr lang="en-US" sz="3200" dirty="0" err="1" smtClean="0"/>
              <a:t>verschillende</a:t>
            </a:r>
            <a:r>
              <a:rPr lang="en-US" sz="3200" dirty="0" smtClean="0"/>
              <a:t> </a:t>
            </a:r>
            <a:r>
              <a:rPr lang="en-US" sz="3200" dirty="0" err="1" smtClean="0"/>
              <a:t>uitkomsten</a:t>
            </a:r>
            <a:r>
              <a:rPr lang="en-US" sz="3200" dirty="0" smtClean="0"/>
              <a:t> </a:t>
            </a:r>
            <a:r>
              <a:rPr lang="en-US" sz="3200" dirty="0" err="1" smtClean="0"/>
              <a:t>komen</a:t>
            </a:r>
            <a:r>
              <a:rPr lang="en-US" sz="3200" dirty="0" smtClean="0"/>
              <a:t> </a:t>
            </a:r>
            <a:r>
              <a:rPr lang="en-US" sz="3200" dirty="0" err="1" smtClean="0"/>
              <a:t>grofweg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even </a:t>
            </a:r>
            <a:r>
              <a:rPr lang="en-US" sz="3200" b="1" dirty="0" err="1" smtClean="0">
                <a:solidFill>
                  <a:srgbClr val="C00000"/>
                </a:solidFill>
              </a:rPr>
              <a:t>vaak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r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667" y="4554125"/>
            <a:ext cx="6666115" cy="1079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 err="1" smtClean="0"/>
              <a:t>proberen</a:t>
            </a:r>
            <a:r>
              <a:rPr lang="en-US" sz="3200" dirty="0" smtClean="0"/>
              <a:t> </a:t>
            </a:r>
            <a:r>
              <a:rPr lang="en-US" sz="3200" dirty="0" err="1" smtClean="0"/>
              <a:t>eerst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zonder</a:t>
            </a:r>
            <a:r>
              <a:rPr lang="en-US" sz="3200" dirty="0" smtClean="0"/>
              <a:t> quantummechanica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verklaren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De </a:t>
            </a:r>
            <a:r>
              <a:rPr lang="en-US" sz="3200" dirty="0" err="1" smtClean="0"/>
              <a:t>deeltjes</a:t>
            </a:r>
            <a:r>
              <a:rPr lang="en-US" sz="3200" dirty="0" smtClean="0"/>
              <a:t> </a:t>
            </a:r>
            <a:r>
              <a:rPr lang="en-US" sz="3200" dirty="0" err="1" smtClean="0"/>
              <a:t>communiceren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, </a:t>
            </a:r>
            <a:r>
              <a:rPr lang="en-US" sz="3200" dirty="0" err="1" smtClean="0"/>
              <a:t>dus</a:t>
            </a:r>
            <a:r>
              <a:rPr lang="en-US" sz="3200" dirty="0" smtClean="0"/>
              <a:t> </a:t>
            </a:r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moeten</a:t>
            </a:r>
            <a:r>
              <a:rPr lang="en-US" sz="3200" dirty="0" smtClean="0"/>
              <a:t> </a:t>
            </a:r>
            <a:r>
              <a:rPr lang="en-US" sz="3200" dirty="0" err="1" smtClean="0"/>
              <a:t>bepaalde</a:t>
            </a:r>
            <a:r>
              <a:rPr lang="en-US" sz="3200" dirty="0" smtClean="0"/>
              <a:t> “</a:t>
            </a:r>
            <a:r>
              <a:rPr lang="en-US" sz="3200" b="1" dirty="0" err="1" smtClean="0">
                <a:solidFill>
                  <a:srgbClr val="C00000"/>
                </a:solidFill>
              </a:rPr>
              <a:t>instructies</a:t>
            </a:r>
            <a:r>
              <a:rPr lang="en-US" sz="3200" dirty="0" smtClean="0"/>
              <a:t>” </a:t>
            </a:r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dragen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Elk van de twee </a:t>
            </a:r>
            <a:r>
              <a:rPr lang="en-US" sz="3200" dirty="0" err="1" smtClean="0"/>
              <a:t>deeltjes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heeft</a:t>
            </a:r>
            <a:r>
              <a:rPr lang="en-US" sz="3200" dirty="0" smtClean="0"/>
              <a:t> </a:t>
            </a:r>
            <a:r>
              <a:rPr lang="en-US" sz="3200" dirty="0" err="1" smtClean="0"/>
              <a:t>bovendien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dezelfde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instructies</a:t>
            </a:r>
            <a:r>
              <a:rPr lang="en-US" sz="3200" dirty="0" smtClean="0"/>
              <a:t>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912260" y="4059070"/>
            <a:ext cx="1499955" cy="221599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prstMaterial="dkEdge">
            <a:bevelT w="152400" h="254000"/>
          </a:sp3d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4000" dirty="0" smtClean="0"/>
              <a:t>1: G</a:t>
            </a:r>
          </a:p>
          <a:p>
            <a:pPr algn="ctr"/>
            <a:r>
              <a:rPr lang="en-US" sz="4000" dirty="0" smtClean="0"/>
              <a:t>2: R</a:t>
            </a:r>
          </a:p>
          <a:p>
            <a:pPr algn="ctr"/>
            <a:r>
              <a:rPr lang="en-US" sz="4000" dirty="0" smtClean="0"/>
              <a:t>3: R</a:t>
            </a:r>
          </a:p>
          <a:p>
            <a:pPr algn="ctr"/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Maak</a:t>
            </a:r>
            <a:r>
              <a:rPr lang="en-US" sz="3200" dirty="0" smtClean="0"/>
              <a:t> nu </a:t>
            </a:r>
            <a:r>
              <a:rPr lang="en-US" sz="3200" dirty="0" err="1" smtClean="0"/>
              <a:t>opgave</a:t>
            </a:r>
            <a:r>
              <a:rPr lang="en-US" sz="3200" dirty="0" smtClean="0"/>
              <a:t> 2…</a:t>
            </a:r>
          </a:p>
        </p:txBody>
      </p:sp>
      <p:pic>
        <p:nvPicPr>
          <p:cNvPr id="5" name="Afbeelding 4" descr="merm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555" y="2618910"/>
            <a:ext cx="3060340" cy="211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Maak</a:t>
            </a:r>
            <a:r>
              <a:rPr lang="en-US" sz="3200" dirty="0" smtClean="0"/>
              <a:t> nu </a:t>
            </a:r>
            <a:r>
              <a:rPr lang="en-US" sz="3200" dirty="0" err="1" smtClean="0"/>
              <a:t>opgave</a:t>
            </a:r>
            <a:r>
              <a:rPr lang="en-US" sz="3200" dirty="0" smtClean="0"/>
              <a:t> 2…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3200" dirty="0" err="1" smtClean="0"/>
              <a:t>Conclusie</a:t>
            </a:r>
            <a:r>
              <a:rPr lang="en-US" sz="3200" dirty="0" smtClean="0"/>
              <a:t>: we </a:t>
            </a:r>
            <a:r>
              <a:rPr lang="en-US" sz="3200" dirty="0" err="1" smtClean="0"/>
              <a:t>verwachten</a:t>
            </a:r>
            <a:r>
              <a:rPr lang="en-US" sz="3200" dirty="0" smtClean="0"/>
              <a:t> </a:t>
            </a:r>
            <a:r>
              <a:rPr lang="en-US" sz="3200" dirty="0" err="1" smtClean="0"/>
              <a:t>bij</a:t>
            </a:r>
            <a:r>
              <a:rPr lang="en-US" sz="3200" dirty="0" smtClean="0"/>
              <a:t> </a:t>
            </a:r>
            <a:r>
              <a:rPr lang="en-US" sz="3200" dirty="0" err="1" smtClean="0"/>
              <a:t>tenminste</a:t>
            </a:r>
            <a:r>
              <a:rPr lang="en-US" sz="3200" dirty="0" smtClean="0"/>
              <a:t> 5/9 van de </a:t>
            </a:r>
            <a:r>
              <a:rPr lang="en-US" sz="3200" dirty="0" err="1" smtClean="0"/>
              <a:t>metingen</a:t>
            </a:r>
            <a:r>
              <a:rPr lang="en-US" sz="3200" dirty="0" smtClean="0"/>
              <a:t> </a:t>
            </a:r>
            <a:r>
              <a:rPr lang="en-US" sz="3200" dirty="0" err="1" smtClean="0"/>
              <a:t>gelijke</a:t>
            </a:r>
            <a:r>
              <a:rPr lang="en-US" sz="3200" dirty="0" smtClean="0"/>
              <a:t> </a:t>
            </a:r>
            <a:r>
              <a:rPr lang="en-US" sz="3200" dirty="0" err="1" smtClean="0"/>
              <a:t>lampjes</a:t>
            </a:r>
            <a:r>
              <a:rPr lang="en-US" sz="3200" dirty="0" smtClean="0"/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Tegenspraak</a:t>
            </a:r>
            <a:r>
              <a:rPr lang="en-US" sz="3200" dirty="0" smtClean="0"/>
              <a:t> met data!</a:t>
            </a:r>
          </a:p>
        </p:txBody>
      </p:sp>
      <p:pic>
        <p:nvPicPr>
          <p:cNvPr id="5" name="Afbeelding 4" descr="merm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555" y="2618910"/>
            <a:ext cx="3060340" cy="2110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6655" y="4734145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1. </a:t>
            </a:r>
            <a:r>
              <a:rPr lang="en-US" sz="4000" b="1" dirty="0" err="1" smtClean="0"/>
              <a:t>Quantumkansen</a:t>
            </a:r>
            <a:endParaRPr lang="en-US" sz="3600" b="1" dirty="0"/>
          </a:p>
        </p:txBody>
      </p:sp>
      <p:pic>
        <p:nvPicPr>
          <p:cNvPr id="4" name="Afbeelding 3" descr="lhc event black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895" y="1448780"/>
            <a:ext cx="3320627" cy="28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Aan</a:t>
            </a:r>
            <a:r>
              <a:rPr lang="en-US" b="1" dirty="0" smtClean="0"/>
              <a:t> de slag!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Met </a:t>
            </a:r>
            <a:r>
              <a:rPr lang="en-US" sz="3200" dirty="0" err="1" smtClean="0"/>
              <a:t>quantumverstrengeling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we de </a:t>
            </a:r>
            <a:r>
              <a:rPr lang="en-US" sz="3200" dirty="0" err="1" smtClean="0"/>
              <a:t>meetresultaten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wel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verklaren</a:t>
            </a:r>
            <a:r>
              <a:rPr lang="en-US" sz="3200" dirty="0" smtClean="0"/>
              <a:t>!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3200" dirty="0" smtClean="0"/>
              <a:t>In de </a:t>
            </a:r>
            <a:r>
              <a:rPr lang="en-US" sz="3200" dirty="0" err="1" smtClean="0"/>
              <a:t>langere</a:t>
            </a:r>
            <a:r>
              <a:rPr lang="en-US" sz="3200" dirty="0" smtClean="0"/>
              <a:t> </a:t>
            </a:r>
            <a:r>
              <a:rPr lang="en-US" sz="3200" dirty="0" err="1" smtClean="0"/>
              <a:t>versie</a:t>
            </a:r>
            <a:r>
              <a:rPr lang="en-US" sz="3200" dirty="0" smtClean="0"/>
              <a:t> van </a:t>
            </a:r>
            <a:r>
              <a:rPr lang="en-US" sz="3200" dirty="0" err="1" smtClean="0"/>
              <a:t>deze</a:t>
            </a:r>
            <a:r>
              <a:rPr lang="en-US" sz="3200" dirty="0" smtClean="0"/>
              <a:t> workshop (ca. 3 </a:t>
            </a:r>
            <a:r>
              <a:rPr lang="en-US" sz="3200" dirty="0" err="1" smtClean="0"/>
              <a:t>uur</a:t>
            </a:r>
            <a:r>
              <a:rPr lang="en-US" sz="3200" dirty="0" smtClean="0"/>
              <a:t>) </a:t>
            </a:r>
            <a:r>
              <a:rPr lang="en-US" sz="3200" dirty="0" err="1" smtClean="0"/>
              <a:t>doen</a:t>
            </a:r>
            <a:r>
              <a:rPr lang="en-US" sz="3200" dirty="0" smtClean="0"/>
              <a:t> we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ook</a:t>
            </a:r>
            <a:r>
              <a:rPr lang="en-US" sz="3200" dirty="0" smtClean="0"/>
              <a:t>.</a:t>
            </a:r>
          </a:p>
        </p:txBody>
      </p:sp>
      <p:pic>
        <p:nvPicPr>
          <p:cNvPr id="7" name="Afbeelding 6" descr="mermi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8740" y="2888940"/>
            <a:ext cx="1827969" cy="207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1680" y="4734145"/>
            <a:ext cx="7200800" cy="1295400"/>
          </a:xfrm>
        </p:spPr>
        <p:txBody>
          <a:bodyPr/>
          <a:lstStyle/>
          <a:p>
            <a:r>
              <a:rPr lang="en-US" sz="4000" b="1" dirty="0" smtClean="0"/>
              <a:t>4. De </a:t>
            </a:r>
            <a:r>
              <a:rPr lang="en-US" sz="4000" b="1" dirty="0" err="1" smtClean="0"/>
              <a:t>metingen</a:t>
            </a:r>
            <a:r>
              <a:rPr lang="en-US" sz="4000" b="1" dirty="0" smtClean="0"/>
              <a:t> in Delft</a:t>
            </a:r>
            <a:endParaRPr lang="en-US" sz="3600" b="1" dirty="0"/>
          </a:p>
        </p:txBody>
      </p:sp>
      <p:pic>
        <p:nvPicPr>
          <p:cNvPr id="4" name="Afbeelding 3" descr="lhc event black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895" y="1448780"/>
            <a:ext cx="3320627" cy="28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metingen</a:t>
            </a:r>
            <a:r>
              <a:rPr lang="en-US" b="1" dirty="0" smtClean="0"/>
              <a:t> in Delft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Dit</a:t>
            </a:r>
            <a:r>
              <a:rPr lang="en-US" sz="3200" dirty="0" smtClean="0"/>
              <a:t> is </a:t>
            </a:r>
            <a:r>
              <a:rPr lang="en-US" sz="3200" dirty="0" err="1" smtClean="0"/>
              <a:t>ook</a:t>
            </a:r>
            <a:r>
              <a:rPr lang="en-US" sz="3200" dirty="0" smtClean="0"/>
              <a:t> </a:t>
            </a:r>
            <a:r>
              <a:rPr lang="en-US" sz="3200" dirty="0" err="1" smtClean="0"/>
              <a:t>precies</a:t>
            </a:r>
            <a:r>
              <a:rPr lang="en-US" sz="3200" dirty="0" smtClean="0"/>
              <a:t> </a:t>
            </a:r>
            <a:r>
              <a:rPr lang="en-US" sz="3200" dirty="0" err="1" smtClean="0"/>
              <a:t>wat</a:t>
            </a:r>
            <a:r>
              <a:rPr lang="en-US" sz="3200" dirty="0" smtClean="0"/>
              <a:t> men </a:t>
            </a:r>
            <a:r>
              <a:rPr lang="en-US" sz="3200" dirty="0" err="1" smtClean="0"/>
              <a:t>vorig</a:t>
            </a:r>
            <a:r>
              <a:rPr lang="en-US" sz="3200" dirty="0" smtClean="0"/>
              <a:t> </a:t>
            </a:r>
            <a:r>
              <a:rPr lang="en-US" sz="3200" dirty="0" err="1" smtClean="0"/>
              <a:t>jaar</a:t>
            </a:r>
            <a:r>
              <a:rPr lang="en-US" sz="3200" dirty="0" smtClean="0"/>
              <a:t> in Delft </a:t>
            </a:r>
            <a:r>
              <a:rPr lang="en-US" sz="3200" dirty="0" err="1" smtClean="0"/>
              <a:t>heeft</a:t>
            </a:r>
            <a:r>
              <a:rPr lang="en-US" sz="3200" dirty="0" smtClean="0"/>
              <a:t> </a:t>
            </a:r>
            <a:r>
              <a:rPr lang="en-US" sz="3200" dirty="0" err="1" smtClean="0"/>
              <a:t>gemeten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a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310" y="2933945"/>
            <a:ext cx="2580830" cy="344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metingen</a:t>
            </a:r>
            <a:r>
              <a:rPr lang="en-US" b="1" dirty="0" smtClean="0"/>
              <a:t> in Delft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Iets</a:t>
            </a:r>
            <a:r>
              <a:rPr lang="en-US" sz="3200" dirty="0" smtClean="0"/>
              <a:t> </a:t>
            </a:r>
            <a:r>
              <a:rPr lang="en-US" sz="3200" dirty="0" err="1" smtClean="0"/>
              <a:t>preciezer</a:t>
            </a:r>
            <a:r>
              <a:rPr lang="en-US" sz="3200" dirty="0" smtClean="0"/>
              <a:t>: Alain Aspect had </a:t>
            </a:r>
            <a:r>
              <a:rPr lang="en-US" sz="3200" dirty="0" err="1" smtClean="0"/>
              <a:t>deze</a:t>
            </a:r>
            <a:r>
              <a:rPr lang="en-US" sz="3200" dirty="0" smtClean="0"/>
              <a:t> </a:t>
            </a:r>
            <a:r>
              <a:rPr lang="en-US" sz="3200" dirty="0" err="1" smtClean="0"/>
              <a:t>metingen</a:t>
            </a:r>
            <a:r>
              <a:rPr lang="en-US" sz="3200" dirty="0" smtClean="0"/>
              <a:t> in 1982 al </a:t>
            </a:r>
            <a:r>
              <a:rPr lang="en-US" sz="3200" dirty="0" err="1" smtClean="0"/>
              <a:t>gedaan</a:t>
            </a:r>
            <a:r>
              <a:rPr lang="en-US" sz="3200" dirty="0" smtClean="0"/>
              <a:t>…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3200" dirty="0" smtClean="0"/>
              <a:t>…</a:t>
            </a:r>
            <a:r>
              <a:rPr lang="en-US" sz="3200" dirty="0" err="1" smtClean="0"/>
              <a:t>maar</a:t>
            </a:r>
            <a:r>
              <a:rPr lang="en-US" sz="3200" dirty="0" smtClean="0"/>
              <a:t> </a:t>
            </a:r>
            <a:r>
              <a:rPr lang="en-US" sz="3200" dirty="0" err="1" smtClean="0"/>
              <a:t>er</a:t>
            </a:r>
            <a:r>
              <a:rPr lang="en-US" sz="3200" dirty="0" smtClean="0"/>
              <a:t> </a:t>
            </a:r>
            <a:r>
              <a:rPr lang="en-US" sz="3200" dirty="0" err="1" smtClean="0"/>
              <a:t>waren</a:t>
            </a:r>
            <a:r>
              <a:rPr lang="en-US" sz="3200" dirty="0" smtClean="0"/>
              <a:t> </a:t>
            </a:r>
            <a:r>
              <a:rPr lang="en-US" sz="3200" dirty="0" err="1" smtClean="0"/>
              <a:t>nog</a:t>
            </a:r>
            <a:r>
              <a:rPr lang="en-US" sz="3200" dirty="0" smtClean="0"/>
              <a:t> twee “loopholes”.</a:t>
            </a:r>
          </a:p>
        </p:txBody>
      </p:sp>
      <p:pic>
        <p:nvPicPr>
          <p:cNvPr id="6" name="Afbeelding 5" descr="a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230" y="2933945"/>
            <a:ext cx="3042989" cy="207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metingen</a:t>
            </a:r>
            <a:r>
              <a:rPr lang="en-US" b="1" dirty="0" smtClean="0"/>
              <a:t> in Delft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err="1" smtClean="0"/>
              <a:t>Communicatie</a:t>
            </a:r>
            <a:r>
              <a:rPr lang="en-US" sz="3200" dirty="0" smtClean="0"/>
              <a:t> was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uitgesloten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alle</a:t>
            </a:r>
            <a:r>
              <a:rPr lang="en-US" sz="3200" dirty="0" smtClean="0"/>
              <a:t> </a:t>
            </a:r>
            <a:r>
              <a:rPr lang="en-US" sz="3200" dirty="0" err="1" smtClean="0"/>
              <a:t>metingen</a:t>
            </a:r>
            <a:r>
              <a:rPr lang="en-US" sz="3200" dirty="0" smtClean="0"/>
              <a:t> </a:t>
            </a:r>
            <a:r>
              <a:rPr lang="en-US" sz="3200" dirty="0" err="1" smtClean="0"/>
              <a:t>lukten</a:t>
            </a:r>
            <a:r>
              <a:rPr lang="en-US" sz="3200" dirty="0" smtClean="0"/>
              <a:t>.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err="1" smtClean="0"/>
              <a:t>Beide</a:t>
            </a:r>
            <a:r>
              <a:rPr lang="en-US" sz="3200" dirty="0" smtClean="0"/>
              <a:t> “loopholes” </a:t>
            </a:r>
            <a:r>
              <a:rPr lang="en-US" sz="3200" dirty="0" err="1" smtClean="0"/>
              <a:t>zijn</a:t>
            </a:r>
            <a:r>
              <a:rPr lang="en-US" sz="3200" dirty="0" smtClean="0"/>
              <a:t> nu in Delft </a:t>
            </a:r>
            <a:r>
              <a:rPr lang="en-US" sz="3200" dirty="0" err="1" smtClean="0"/>
              <a:t>gedicht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3200" dirty="0" smtClean="0"/>
              <a:t>We </a:t>
            </a:r>
            <a:r>
              <a:rPr lang="en-US" sz="3200" dirty="0" err="1" smtClean="0"/>
              <a:t>weten</a:t>
            </a:r>
            <a:r>
              <a:rPr lang="en-US" sz="3200" dirty="0" smtClean="0"/>
              <a:t> nu </a:t>
            </a:r>
            <a:r>
              <a:rPr lang="en-US" sz="3200" dirty="0" err="1" smtClean="0"/>
              <a:t>nog</a:t>
            </a:r>
            <a:r>
              <a:rPr lang="en-US" sz="3200" dirty="0" smtClean="0"/>
              <a:t> </a:t>
            </a:r>
            <a:r>
              <a:rPr lang="en-US" sz="3200" dirty="0" err="1" smtClean="0"/>
              <a:t>zekerder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de quantummechanica </a:t>
            </a:r>
            <a:r>
              <a:rPr lang="en-US" sz="3200" dirty="0" err="1" smtClean="0"/>
              <a:t>klopt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TU_Delft_pano_495br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220" y="4104075"/>
            <a:ext cx="3975009" cy="113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Meer </a:t>
            </a:r>
            <a:r>
              <a:rPr lang="en-US" sz="4000" b="1" dirty="0" err="1" smtClean="0"/>
              <a:t>weten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2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b="1" dirty="0" err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www.quantumuniverse.nl</a:t>
            </a:r>
          </a:p>
        </p:txBody>
      </p:sp>
      <p:pic>
        <p:nvPicPr>
          <p:cNvPr id="9" name="Afbeelding 8" descr="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850" y="1943835"/>
            <a:ext cx="4707015" cy="3256987"/>
          </a:xfrm>
          <a:prstGeom prst="rect">
            <a:avLst/>
          </a:prstGeom>
          <a:ln w="50800">
            <a:solidFill>
              <a:schemeClr val="tx2">
                <a:lumMod val="50000"/>
                <a:lumOff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Bestaat</a:t>
            </a:r>
            <a:r>
              <a:rPr lang="en-US" sz="3200" dirty="0" smtClean="0"/>
              <a:t> de </a:t>
            </a:r>
            <a:r>
              <a:rPr lang="en-US" sz="3200" dirty="0" err="1" smtClean="0"/>
              <a:t>natuur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golven</a:t>
            </a:r>
            <a:r>
              <a:rPr lang="en-US" sz="3200" dirty="0" smtClean="0"/>
              <a:t> of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b="1" dirty="0" err="1" smtClean="0"/>
              <a:t>deeltjes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3200" dirty="0" err="1" smtClean="0"/>
              <a:t>Licht</a:t>
            </a:r>
            <a:r>
              <a:rPr lang="en-US" sz="3200" dirty="0" smtClean="0"/>
              <a:t> </a:t>
            </a:r>
            <a:r>
              <a:rPr lang="en-US" sz="3200" dirty="0" err="1" smtClean="0"/>
              <a:t>lijkt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golf,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elektron</a:t>
            </a:r>
            <a:r>
              <a:rPr lang="en-US" sz="3200" dirty="0" smtClean="0"/>
              <a:t> </a:t>
            </a:r>
            <a:r>
              <a:rPr lang="en-US" sz="3200" dirty="0" err="1" smtClean="0"/>
              <a:t>lijkt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. </a:t>
            </a:r>
            <a:r>
              <a:rPr lang="en-US" sz="3200" dirty="0" err="1" smtClean="0"/>
              <a:t>Maar</a:t>
            </a:r>
            <a:r>
              <a:rPr lang="en-US" sz="3200" dirty="0" smtClean="0"/>
              <a:t> is het </a:t>
            </a:r>
            <a:r>
              <a:rPr lang="en-US" sz="3200" dirty="0" err="1" smtClean="0"/>
              <a:t>onderscheid</a:t>
            </a:r>
            <a:r>
              <a:rPr lang="en-US" sz="3200" dirty="0" smtClean="0"/>
              <a:t> we </a:t>
            </a:r>
            <a:r>
              <a:rPr lang="en-US" sz="3200" dirty="0" err="1" smtClean="0"/>
              <a:t>zo</a:t>
            </a:r>
            <a:r>
              <a:rPr lang="en-US" sz="3200" dirty="0" smtClean="0"/>
              <a:t> </a:t>
            </a:r>
            <a:r>
              <a:rPr lang="en-US" sz="3200" dirty="0" err="1" smtClean="0"/>
              <a:t>duidelijk</a:t>
            </a:r>
            <a:r>
              <a:rPr lang="en-US" sz="3200" dirty="0" smtClean="0"/>
              <a:t>?</a:t>
            </a:r>
          </a:p>
        </p:txBody>
      </p:sp>
      <p:grpSp>
        <p:nvGrpSpPr>
          <p:cNvPr id="4" name="Groep 18"/>
          <p:cNvGrpSpPr/>
          <p:nvPr/>
        </p:nvGrpSpPr>
        <p:grpSpPr>
          <a:xfrm>
            <a:off x="1851058" y="3012742"/>
            <a:ext cx="6840760" cy="617220"/>
            <a:chOff x="1826695" y="3789040"/>
            <a:chExt cx="6840760" cy="617220"/>
          </a:xfrm>
        </p:grpSpPr>
        <p:pic>
          <p:nvPicPr>
            <p:cNvPr id="15" name="Afbeelding 14" descr="redwav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6695" y="3789040"/>
              <a:ext cx="6840760" cy="617220"/>
            </a:xfrm>
            <a:prstGeom prst="rect">
              <a:avLst/>
            </a:prstGeom>
          </p:spPr>
        </p:pic>
        <p:cxnSp>
          <p:nvCxnSpPr>
            <p:cNvPr id="17" name="Rechte verbindingslijn 16"/>
            <p:cNvCxnSpPr/>
            <p:nvPr/>
          </p:nvCxnSpPr>
          <p:spPr>
            <a:xfrm>
              <a:off x="1961710" y="4075148"/>
              <a:ext cx="6570730" cy="4500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25"/>
          <p:cNvGrpSpPr/>
          <p:nvPr/>
        </p:nvGrpSpPr>
        <p:grpSpPr>
          <a:xfrm>
            <a:off x="2007360" y="3924055"/>
            <a:ext cx="6570730" cy="360040"/>
            <a:chOff x="1961710" y="5454225"/>
            <a:chExt cx="6570730" cy="360040"/>
          </a:xfrm>
        </p:grpSpPr>
        <p:cxnSp>
          <p:nvCxnSpPr>
            <p:cNvPr id="18" name="Rechte verbindingslijn 17"/>
            <p:cNvCxnSpPr/>
            <p:nvPr/>
          </p:nvCxnSpPr>
          <p:spPr>
            <a:xfrm>
              <a:off x="1961710" y="5611743"/>
              <a:ext cx="6570730" cy="4500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al 19"/>
            <p:cNvSpPr/>
            <p:nvPr/>
          </p:nvSpPr>
          <p:spPr>
            <a:xfrm>
              <a:off x="2186735" y="5454225"/>
              <a:ext cx="675075" cy="3600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/>
            <p:nvPr/>
          </p:nvSpPr>
          <p:spPr>
            <a:xfrm>
              <a:off x="3266855" y="5454225"/>
              <a:ext cx="675075" cy="3600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/>
            <p:nvPr/>
          </p:nvSpPr>
          <p:spPr>
            <a:xfrm>
              <a:off x="4346975" y="5454225"/>
              <a:ext cx="675075" cy="3600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/>
            <p:nvPr/>
          </p:nvSpPr>
          <p:spPr>
            <a:xfrm>
              <a:off x="5427095" y="5454225"/>
              <a:ext cx="675075" cy="3600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/>
            <p:nvPr/>
          </p:nvSpPr>
          <p:spPr>
            <a:xfrm>
              <a:off x="6507215" y="5454225"/>
              <a:ext cx="675075" cy="3600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al 24"/>
            <p:cNvSpPr/>
            <p:nvPr/>
          </p:nvSpPr>
          <p:spPr>
            <a:xfrm>
              <a:off x="7587335" y="5454225"/>
              <a:ext cx="675075" cy="36004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Dat</a:t>
            </a:r>
            <a:r>
              <a:rPr lang="en-US" sz="3200" dirty="0" smtClean="0"/>
              <a:t> het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zo</a:t>
            </a:r>
            <a:r>
              <a:rPr lang="en-US" sz="3200" dirty="0" smtClean="0"/>
              <a:t> </a:t>
            </a:r>
            <a:r>
              <a:rPr lang="en-US" sz="3200" dirty="0" err="1" smtClean="0"/>
              <a:t>eenvoudig</a:t>
            </a:r>
            <a:r>
              <a:rPr lang="en-US" sz="3200" dirty="0" smtClean="0"/>
              <a:t> is, </a:t>
            </a:r>
            <a:r>
              <a:rPr lang="en-US" sz="3200" dirty="0" err="1" smtClean="0"/>
              <a:t>zien</a:t>
            </a:r>
            <a:r>
              <a:rPr lang="en-US" sz="3200" dirty="0" smtClean="0"/>
              <a:t> we </a:t>
            </a:r>
            <a:r>
              <a:rPr lang="en-US" sz="3200" dirty="0" err="1" smtClean="0"/>
              <a:t>aan</a:t>
            </a:r>
            <a:r>
              <a:rPr lang="en-US" sz="3200" dirty="0" smtClean="0"/>
              <a:t> het tweespletenexperiment: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kan</a:t>
            </a:r>
            <a:r>
              <a:rPr lang="en-US" sz="3200" dirty="0" smtClean="0"/>
              <a:t> met </a:t>
            </a:r>
            <a:r>
              <a:rPr lang="en-US" sz="3200" dirty="0" err="1" smtClean="0"/>
              <a:t>licht</a:t>
            </a:r>
            <a:r>
              <a:rPr lang="en-US" sz="3200" dirty="0" smtClean="0"/>
              <a:t> </a:t>
            </a:r>
            <a:r>
              <a:rPr lang="en-US" sz="3200" dirty="0" err="1" smtClean="0"/>
              <a:t>én</a:t>
            </a:r>
            <a:r>
              <a:rPr lang="en-US" sz="3200" dirty="0" smtClean="0"/>
              <a:t> </a:t>
            </a:r>
            <a:r>
              <a:rPr lang="en-US" sz="3200" dirty="0" err="1" smtClean="0"/>
              <a:t>elektronen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afbeelding 02_004 (s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725" y="2898930"/>
            <a:ext cx="2071677" cy="2500300"/>
          </a:xfrm>
          <a:prstGeom prst="rect">
            <a:avLst/>
          </a:prstGeom>
        </p:spPr>
      </p:pic>
      <p:pic>
        <p:nvPicPr>
          <p:cNvPr id="6" name="Afbeelding 5" descr="doublesl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050" y="2888940"/>
            <a:ext cx="3432290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Max Born (1924): de </a:t>
            </a:r>
            <a:r>
              <a:rPr lang="en-US" sz="3200" dirty="0" err="1" smtClean="0"/>
              <a:t>golven</a:t>
            </a:r>
            <a:r>
              <a:rPr lang="en-US" sz="3200" dirty="0" smtClean="0"/>
              <a:t> </a:t>
            </a:r>
            <a:r>
              <a:rPr lang="en-US" sz="3200" dirty="0" err="1" smtClean="0"/>
              <a:t>moeten</a:t>
            </a:r>
            <a:r>
              <a:rPr lang="en-US" sz="3200" dirty="0" smtClean="0"/>
              <a:t>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</a:t>
            </a:r>
            <a:r>
              <a:rPr lang="en-US" sz="3200" dirty="0" err="1" smtClean="0"/>
              <a:t>gezien</a:t>
            </a:r>
            <a:r>
              <a:rPr lang="en-US" sz="3200" dirty="0" smtClean="0"/>
              <a:t> </a:t>
            </a:r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kansverdelingen</a:t>
            </a:r>
            <a:r>
              <a:rPr lang="en-US" sz="3200" dirty="0" smtClean="0"/>
              <a:t>, die </a:t>
            </a:r>
            <a:r>
              <a:rPr lang="en-US" sz="3200" dirty="0" err="1" smtClean="0"/>
              <a:t>zeggen</a:t>
            </a:r>
            <a:r>
              <a:rPr lang="en-US" sz="3200" dirty="0" smtClean="0"/>
              <a:t> hoe </a:t>
            </a:r>
            <a:r>
              <a:rPr lang="en-US" sz="3200" dirty="0" err="1" smtClean="0"/>
              <a:t>groot</a:t>
            </a:r>
            <a:r>
              <a:rPr lang="en-US" sz="3200" dirty="0" smtClean="0"/>
              <a:t> de </a:t>
            </a:r>
            <a:r>
              <a:rPr lang="en-US" sz="3200" dirty="0" err="1" smtClean="0"/>
              <a:t>kans</a:t>
            </a:r>
            <a:r>
              <a:rPr lang="en-US" sz="3200" dirty="0" smtClean="0"/>
              <a:t> is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deeltje</a:t>
            </a:r>
            <a:r>
              <a:rPr lang="en-US" sz="3200" dirty="0" smtClean="0"/>
              <a:t> </a:t>
            </a:r>
            <a:r>
              <a:rPr lang="en-US" sz="3200" dirty="0" err="1" smtClean="0"/>
              <a:t>ergens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vinden</a:t>
            </a:r>
            <a:r>
              <a:rPr lang="en-US" sz="3200" dirty="0" smtClean="0"/>
              <a:t>.</a:t>
            </a:r>
          </a:p>
        </p:txBody>
      </p:sp>
      <p:pic>
        <p:nvPicPr>
          <p:cNvPr id="26" name="Afbeelding 25" descr="gaussi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865" y="3969060"/>
            <a:ext cx="3780420" cy="1890210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1916705" y="4036568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kleine kans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192180" y="4036568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grote kans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Rechte verbindingslijn met pijl 29"/>
          <p:cNvCxnSpPr>
            <a:stCxn id="27" idx="2"/>
          </p:cNvCxnSpPr>
          <p:nvPr/>
        </p:nvCxnSpPr>
        <p:spPr>
          <a:xfrm>
            <a:off x="3034159" y="4621343"/>
            <a:ext cx="682746" cy="967897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 flipH="1">
            <a:off x="5247075" y="4374105"/>
            <a:ext cx="900100" cy="1260140"/>
          </a:xfrm>
          <a:prstGeom prst="straightConnector1">
            <a:avLst/>
          </a:prstGeom>
          <a:ln w="635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Meestal</a:t>
            </a:r>
            <a:r>
              <a:rPr lang="en-US" sz="3200" dirty="0" smtClean="0"/>
              <a:t> </a:t>
            </a:r>
            <a:r>
              <a:rPr lang="en-US" sz="3200" dirty="0" err="1" smtClean="0"/>
              <a:t>zeggen</a:t>
            </a:r>
            <a:r>
              <a:rPr lang="en-US" sz="3200" dirty="0" smtClean="0"/>
              <a:t> </a:t>
            </a:r>
            <a:r>
              <a:rPr lang="en-US" sz="3200" dirty="0" err="1" smtClean="0"/>
              <a:t>kansverdelingen</a:t>
            </a:r>
            <a:r>
              <a:rPr lang="en-US" sz="3200" dirty="0" smtClean="0"/>
              <a:t> </a:t>
            </a:r>
            <a:r>
              <a:rPr lang="en-US" sz="3200" dirty="0" err="1" smtClean="0"/>
              <a:t>iets</a:t>
            </a:r>
            <a:r>
              <a:rPr lang="en-US" sz="3200" dirty="0" smtClean="0"/>
              <a:t> over </a:t>
            </a:r>
            <a:r>
              <a:rPr lang="en-US" sz="3200" dirty="0" err="1" smtClean="0"/>
              <a:t>onze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onwetendheid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3200" dirty="0" err="1" smtClean="0"/>
              <a:t>Voor</a:t>
            </a:r>
            <a:r>
              <a:rPr lang="en-US" sz="3200" dirty="0" smtClean="0"/>
              <a:t> quantummechanische </a:t>
            </a:r>
            <a:r>
              <a:rPr lang="en-US" sz="3200" dirty="0" err="1" smtClean="0"/>
              <a:t>golven</a:t>
            </a:r>
            <a:r>
              <a:rPr lang="en-US" sz="3200" dirty="0" smtClean="0"/>
              <a:t> is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niet</a:t>
            </a:r>
            <a:r>
              <a:rPr lang="en-US" sz="3200" dirty="0" smtClean="0"/>
              <a:t> het </a:t>
            </a:r>
            <a:r>
              <a:rPr lang="en-US" sz="3200" dirty="0" err="1" smtClean="0"/>
              <a:t>geval</a:t>
            </a:r>
            <a:r>
              <a:rPr lang="en-US" sz="3200" dirty="0" smtClean="0"/>
              <a:t>!</a:t>
            </a:r>
          </a:p>
        </p:txBody>
      </p:sp>
      <p:pic>
        <p:nvPicPr>
          <p:cNvPr id="19" name="Afbeelding 18" descr="d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622" y="3113965"/>
            <a:ext cx="2810205" cy="175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Quantumkansen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Het tweespletenexperiment </a:t>
            </a:r>
            <a:r>
              <a:rPr lang="en-US" sz="3200" dirty="0" err="1" smtClean="0"/>
              <a:t>lijkt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sluiten</a:t>
            </a:r>
            <a:r>
              <a:rPr lang="en-US" sz="3200" dirty="0" smtClean="0"/>
              <a:t> </a:t>
            </a:r>
            <a:r>
              <a:rPr lang="en-US" sz="3200" dirty="0" err="1" smtClean="0"/>
              <a:t>dat</a:t>
            </a:r>
            <a:r>
              <a:rPr lang="en-US" sz="3200" dirty="0" smtClean="0"/>
              <a:t> </a:t>
            </a:r>
            <a:r>
              <a:rPr lang="en-US" sz="3200" dirty="0" err="1" smtClean="0"/>
              <a:t>quantumeigenschappen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onbekend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daadwerkelijk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onbepaald</a:t>
            </a:r>
            <a:r>
              <a:rPr lang="en-US" sz="3200" dirty="0" smtClean="0"/>
              <a:t>.</a:t>
            </a:r>
          </a:p>
        </p:txBody>
      </p:sp>
      <p:pic>
        <p:nvPicPr>
          <p:cNvPr id="5" name="Afbeelding 4" descr="afbeelding 02_004 (s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260" y="3331668"/>
            <a:ext cx="1847174" cy="2229348"/>
          </a:xfrm>
          <a:prstGeom prst="rect">
            <a:avLst/>
          </a:prstGeom>
        </p:spPr>
      </p:pic>
      <p:pic>
        <p:nvPicPr>
          <p:cNvPr id="6" name="Afbeelding 5" descr="doublesl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584" y="3321678"/>
            <a:ext cx="3060340" cy="224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CEL@AYELQONW4C8AILML" val="3423"/>
  <p:tag name="DEFAULTDISPLAYSOURCE" val="\documentclass{article}\pagestyle{empty}&#10;\begin{document}&#10;&#10;\end{document}&#10;"/>
  <p:tag name="EMBEDFONTS" val="1"/>
  <p:tag name="FIRSTMARCEL@NNSRSTXU3W000000" val="4702"/>
</p:tagLst>
</file>

<file path=ppt/theme/theme1.xml><?xml version="1.0" encoding="utf-8"?>
<a:theme xmlns:a="http://schemas.openxmlformats.org/drawingml/2006/main" name="GroovyM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ight Track"/>
        <a:ea typeface=""/>
        <a:cs typeface=""/>
      </a:majorFont>
      <a:minorFont>
        <a:latin typeface="Eight Tr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GroovyMan</Template>
  <TotalTime>165</TotalTime>
  <Words>867</Words>
  <Application>Microsoft Office PowerPoint</Application>
  <PresentationFormat>Diavoorstelling (4:3)</PresentationFormat>
  <Paragraphs>232</Paragraphs>
  <Slides>45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0" baseType="lpstr">
      <vt:lpstr>Arial</vt:lpstr>
      <vt:lpstr>Eight Track</vt:lpstr>
      <vt:lpstr>Times New Roman</vt:lpstr>
      <vt:lpstr>Calibri</vt:lpstr>
      <vt:lpstr>GroovyMan</vt:lpstr>
      <vt:lpstr>Quantumkansen: onbekend  of onbepaald?</vt:lpstr>
      <vt:lpstr>Dia 2</vt:lpstr>
      <vt:lpstr>Inhoud</vt:lpstr>
      <vt:lpstr>1. Quantumkansen</vt:lpstr>
      <vt:lpstr>Quantumkansen</vt:lpstr>
      <vt:lpstr>Quantumkansen</vt:lpstr>
      <vt:lpstr>Quantumkansen</vt:lpstr>
      <vt:lpstr>Quantumkansen</vt:lpstr>
      <vt:lpstr>Quantumkansen</vt:lpstr>
      <vt:lpstr>Quantumkansen</vt:lpstr>
      <vt:lpstr>Quantumkansen</vt:lpstr>
      <vt:lpstr>2. 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Verstrengeling</vt:lpstr>
      <vt:lpstr>3. Aan de slag!</vt:lpstr>
      <vt:lpstr>Aan de slag!</vt:lpstr>
      <vt:lpstr>Aan de slag!</vt:lpstr>
      <vt:lpstr>Aan de slag!</vt:lpstr>
      <vt:lpstr>Aan de slag!</vt:lpstr>
      <vt:lpstr>Aan de slag!</vt:lpstr>
      <vt:lpstr>Aan de slag!</vt:lpstr>
      <vt:lpstr>Aan de slag!</vt:lpstr>
      <vt:lpstr>Aan de slag!</vt:lpstr>
      <vt:lpstr>4. De metingen in Delft</vt:lpstr>
      <vt:lpstr>De metingen in Delft</vt:lpstr>
      <vt:lpstr>De metingen in Delft</vt:lpstr>
      <vt:lpstr>De metingen in Delft</vt:lpstr>
      <vt:lpstr>Meer weten?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Instantons in String Theory</dc:title>
  <dc:creator>Marcel Vonk</dc:creator>
  <cp:lastModifiedBy>Marcel Vonk</cp:lastModifiedBy>
  <cp:revision>359</cp:revision>
  <dcterms:created xsi:type="dcterms:W3CDTF">2011-03-30T15:55:04Z</dcterms:created>
  <dcterms:modified xsi:type="dcterms:W3CDTF">2017-01-27T07:10:28Z</dcterms:modified>
</cp:coreProperties>
</file>