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574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94" r:id="rId13"/>
    <p:sldId id="584" r:id="rId14"/>
    <p:sldId id="585" r:id="rId15"/>
    <p:sldId id="586" r:id="rId16"/>
    <p:sldId id="587" r:id="rId17"/>
    <p:sldId id="588" r:id="rId18"/>
    <p:sldId id="589" r:id="rId19"/>
    <p:sldId id="590" r:id="rId20"/>
    <p:sldId id="591" r:id="rId21"/>
    <p:sldId id="592" r:id="rId22"/>
    <p:sldId id="593" r:id="rId23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ＭＳ Ｐゴシック" panose="020B0600070205080204" pitchFamily="34" charset="-128"/>
      <p:regular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009900"/>
    <a:srgbClr val="FFCCFF"/>
    <a:srgbClr val="660033"/>
    <a:srgbClr val="00002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42" autoAdjust="0"/>
  </p:normalViewPr>
  <p:slideViewPr>
    <p:cSldViewPr>
      <p:cViewPr varScale="1">
        <p:scale>
          <a:sx n="75" d="100"/>
          <a:sy n="75" d="100"/>
        </p:scale>
        <p:origin x="1027" y="22"/>
      </p:cViewPr>
      <p:guideLst>
        <p:guide orient="horz" pos="2160"/>
        <p:guide pos="3334"/>
      </p:guideLst>
    </p:cSldViewPr>
  </p:slideViewPr>
  <p:outlineViewPr>
    <p:cViewPr>
      <p:scale>
        <a:sx n="33" d="100"/>
        <a:sy n="33" d="100"/>
      </p:scale>
      <p:origin x="0" y="27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9491B80-48EE-4D33-B0A9-ACA8AA3D5837}" type="datetimeFigureOut">
              <a:rPr lang="en-US" smtClean="0"/>
              <a:pPr/>
              <a:t>26-Jan-18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3096625-6623-43CC-9090-9D7DE17CB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1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1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23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0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8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0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33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4987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8037385" y="6309320"/>
            <a:ext cx="110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7F6E2-011F-4AE0-A32D-AEA881CE890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800" dirty="0">
                <a:latin typeface="Arial" pitchFamily="34" charset="0"/>
                <a:cs typeface="Arial" pitchFamily="34" charset="0"/>
              </a:rPr>
              <a:t>/22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81883-1DA8-4BD2-9C23-36C1C609A4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77263" y="6534150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76" name="Picture 52" descr="E:\Borders\BackgroundPortrait\ABST_4.WMF"/>
          <p:cNvPicPr>
            <a:picLocks noChangeAspect="1" noChangeArrowheads="1"/>
          </p:cNvPicPr>
          <p:nvPr/>
        </p:nvPicPr>
        <p:blipFill>
          <a:blip r:embed="rId11" cstate="print"/>
          <a:srcRect l="8156" t="8643" r="23343" b="2089"/>
          <a:stretch>
            <a:fillRect/>
          </a:stretch>
        </p:blipFill>
        <p:spPr bwMode="auto">
          <a:xfrm>
            <a:off x="-152400" y="0"/>
            <a:ext cx="16002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9F353B-9E20-47CB-9705-3257134061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2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2E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2E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655" y="773705"/>
            <a:ext cx="7677345" cy="1600200"/>
          </a:xfrm>
        </p:spPr>
        <p:txBody>
          <a:bodyPr/>
          <a:lstStyle/>
          <a:p>
            <a:r>
              <a:rPr lang="en-US" sz="4000" b="1" dirty="0" err="1"/>
              <a:t>Quantumcomputers</a:t>
            </a:r>
            <a:br>
              <a:rPr lang="en-US" sz="4000" b="1" dirty="0"/>
            </a:br>
            <a:r>
              <a:rPr lang="en-US" sz="2400" b="1" i="1" dirty="0"/>
              <a:t>en </a:t>
            </a:r>
            <a:r>
              <a:rPr lang="en-US" sz="2400" b="1" i="1" dirty="0" err="1"/>
              <a:t>quantumcommunicatie</a:t>
            </a:r>
            <a:endParaRPr lang="en-US" sz="5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052" y="5094185"/>
            <a:ext cx="7677345" cy="1448780"/>
          </a:xfrm>
        </p:spPr>
        <p:txBody>
          <a:bodyPr/>
          <a:lstStyle/>
          <a:p>
            <a:r>
              <a:rPr lang="en-US" sz="2800" dirty="0"/>
              <a:t>Marcel Vonk (</a:t>
            </a:r>
            <a:r>
              <a:rPr lang="en-US" sz="2800" dirty="0" err="1"/>
              <a:t>UvA</a:t>
            </a:r>
            <a:r>
              <a:rPr lang="en-US" sz="2800" dirty="0"/>
              <a:t>)</a:t>
            </a:r>
            <a:endParaRPr lang="en-US" sz="1000" dirty="0"/>
          </a:p>
          <a:p>
            <a:r>
              <a:rPr lang="en-US" sz="2400" dirty="0"/>
              <a:t>Viva  </a:t>
            </a:r>
            <a:r>
              <a:rPr lang="en-US" sz="2400" dirty="0" err="1"/>
              <a:t>Fysica</a:t>
            </a:r>
            <a:endParaRPr lang="en-US" sz="2400" dirty="0"/>
          </a:p>
          <a:p>
            <a:r>
              <a:rPr lang="en-US" sz="2400" dirty="0"/>
              <a:t>26 </a:t>
            </a:r>
            <a:r>
              <a:rPr lang="en-US" sz="2400" dirty="0" err="1"/>
              <a:t>januari</a:t>
            </a:r>
            <a:r>
              <a:rPr lang="en-US" sz="2400" dirty="0"/>
              <a:t> 2018</a:t>
            </a:r>
            <a:endParaRPr lang="en-US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2624851"/>
            <a:ext cx="3126538" cy="2157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Operaties</a:t>
            </a:r>
            <a:r>
              <a:rPr lang="en-US" b="1" dirty="0"/>
              <a:t> op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Op twee bits </a:t>
            </a:r>
            <a:r>
              <a:rPr lang="en-US" sz="2800" dirty="0" err="1"/>
              <a:t>kunnen</a:t>
            </a:r>
            <a:r>
              <a:rPr lang="en-US" sz="2800" dirty="0"/>
              <a:t> we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meer</a:t>
            </a:r>
            <a:r>
              <a:rPr lang="en-US" sz="2800" dirty="0"/>
              <a:t> </a:t>
            </a:r>
            <a:r>
              <a:rPr lang="en-US" sz="2800" dirty="0" err="1"/>
              <a:t>operaties</a:t>
            </a:r>
            <a:r>
              <a:rPr lang="en-US" sz="2800" dirty="0"/>
              <a:t> </a:t>
            </a:r>
            <a:r>
              <a:rPr lang="en-US" sz="2800" dirty="0" err="1"/>
              <a:t>uitvoeren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err="1"/>
              <a:t>Voorbeeld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C00000"/>
                </a:solidFill>
              </a:rPr>
              <a:t>and</a:t>
            </a:r>
            <a:r>
              <a:rPr lang="en-US" sz="2800" dirty="0"/>
              <a:t>-</a:t>
            </a:r>
            <a:r>
              <a:rPr lang="en-US" sz="2800" dirty="0" err="1"/>
              <a:t>operatie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(0,0)			0</a:t>
            </a:r>
          </a:p>
          <a:p>
            <a:pPr marL="0" indent="0">
              <a:buNone/>
            </a:pPr>
            <a:r>
              <a:rPr lang="en-US" sz="2800" dirty="0"/>
              <a:t>		(1,0)			0</a:t>
            </a:r>
          </a:p>
          <a:p>
            <a:pPr marL="0" indent="0">
              <a:buNone/>
            </a:pPr>
            <a:r>
              <a:rPr lang="en-US" sz="2800" dirty="0"/>
              <a:t>		(0,1)			0</a:t>
            </a:r>
          </a:p>
          <a:p>
            <a:pPr marL="0" indent="0">
              <a:buNone/>
            </a:pPr>
            <a:r>
              <a:rPr lang="en-US" sz="2800" dirty="0"/>
              <a:t>		(1,1)			1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83BC68-60AC-4FBA-ADDB-BB055D99D7E8}"/>
              </a:ext>
            </a:extLst>
          </p:cNvPr>
          <p:cNvCxnSpPr/>
          <p:nvPr/>
        </p:nvCxnSpPr>
        <p:spPr>
          <a:xfrm>
            <a:off x="3851920" y="3834045"/>
            <a:ext cx="85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52C90C-ADD7-490D-BCD6-8AD073CBADA4}"/>
              </a:ext>
            </a:extLst>
          </p:cNvPr>
          <p:cNvCxnSpPr/>
          <p:nvPr/>
        </p:nvCxnSpPr>
        <p:spPr>
          <a:xfrm>
            <a:off x="3851920" y="4284095"/>
            <a:ext cx="85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813F36-CEDA-4266-8ED9-F3B75200CE55}"/>
              </a:ext>
            </a:extLst>
          </p:cNvPr>
          <p:cNvCxnSpPr/>
          <p:nvPr/>
        </p:nvCxnSpPr>
        <p:spPr>
          <a:xfrm>
            <a:off x="5517105" y="4014065"/>
            <a:ext cx="85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85CAA-E9B2-4584-8B34-0192D5A12F0D}"/>
              </a:ext>
            </a:extLst>
          </p:cNvPr>
          <p:cNvSpPr/>
          <p:nvPr/>
        </p:nvSpPr>
        <p:spPr>
          <a:xfrm>
            <a:off x="4707015" y="3654025"/>
            <a:ext cx="855095" cy="8100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&amp;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5591D0-C64B-420E-98E8-6B721670599A}"/>
              </a:ext>
            </a:extLst>
          </p:cNvPr>
          <p:cNvCxnSpPr>
            <a:cxnSpLocks/>
          </p:cNvCxnSpPr>
          <p:nvPr/>
        </p:nvCxnSpPr>
        <p:spPr>
          <a:xfrm>
            <a:off x="4481990" y="4824155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773CF4-1634-494C-8B67-D3EE527D9A79}"/>
              </a:ext>
            </a:extLst>
          </p:cNvPr>
          <p:cNvCxnSpPr>
            <a:cxnSpLocks/>
          </p:cNvCxnSpPr>
          <p:nvPr/>
        </p:nvCxnSpPr>
        <p:spPr>
          <a:xfrm>
            <a:off x="4481990" y="5364215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D135F-A669-4221-992F-C56164BCAA0D}"/>
              </a:ext>
            </a:extLst>
          </p:cNvPr>
          <p:cNvCxnSpPr>
            <a:cxnSpLocks/>
          </p:cNvCxnSpPr>
          <p:nvPr/>
        </p:nvCxnSpPr>
        <p:spPr>
          <a:xfrm>
            <a:off x="4481990" y="5859270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7FBB67-91D9-4C3E-BE56-744C3AD9FB68}"/>
              </a:ext>
            </a:extLst>
          </p:cNvPr>
          <p:cNvCxnSpPr>
            <a:cxnSpLocks/>
          </p:cNvCxnSpPr>
          <p:nvPr/>
        </p:nvCxnSpPr>
        <p:spPr>
          <a:xfrm>
            <a:off x="4481990" y="6399330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1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Operaties</a:t>
            </a:r>
            <a:r>
              <a:rPr lang="en-US" b="1" dirty="0"/>
              <a:t> op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Xor</a:t>
            </a:r>
            <a:r>
              <a:rPr lang="en-US" sz="2800" dirty="0" err="1"/>
              <a:t>-operatie</a:t>
            </a:r>
            <a:r>
              <a:rPr lang="en-US" sz="2800" dirty="0"/>
              <a:t> </a:t>
            </a:r>
            <a:r>
              <a:rPr lang="en-US" sz="2800" dirty="0" err="1"/>
              <a:t>bouwen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alleen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and</a:t>
            </a:r>
            <a:r>
              <a:rPr lang="en-US" sz="2800" dirty="0"/>
              <a:t>- en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-</a:t>
            </a:r>
            <a:r>
              <a:rPr lang="en-US" sz="2800" dirty="0" err="1"/>
              <a:t>operaties</a:t>
            </a:r>
            <a:r>
              <a:rPr lang="en-US" sz="2800" dirty="0"/>
              <a:t>? (Hint: </a:t>
            </a:r>
            <a:r>
              <a:rPr lang="en-US" sz="2800" dirty="0" err="1"/>
              <a:t>schrijf</a:t>
            </a:r>
            <a:r>
              <a:rPr lang="en-US" sz="2800" dirty="0"/>
              <a:t> </a:t>
            </a:r>
            <a:r>
              <a:rPr lang="en-US" sz="2800" dirty="0" err="1"/>
              <a:t>eerst</a:t>
            </a:r>
            <a:r>
              <a:rPr lang="en-US" sz="2800" dirty="0"/>
              <a:t> in </a:t>
            </a:r>
            <a:r>
              <a:rPr lang="en-US" sz="2800" dirty="0" err="1"/>
              <a:t>woorden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wat </a:t>
            </a:r>
            <a:r>
              <a:rPr lang="en-US" sz="2800" dirty="0" err="1"/>
              <a:t>je</a:t>
            </a:r>
            <a:r>
              <a:rPr lang="en-US" sz="2800" dirty="0"/>
              <a:t> wilt </a:t>
            </a:r>
            <a:r>
              <a:rPr lang="en-US" sz="2800" dirty="0" err="1"/>
              <a:t>dat</a:t>
            </a:r>
            <a:r>
              <a:rPr lang="en-US" sz="2800" dirty="0"/>
              <a:t> de gate </a:t>
            </a:r>
            <a:r>
              <a:rPr lang="en-US" sz="2800" dirty="0" err="1"/>
              <a:t>doet</a:t>
            </a:r>
            <a:r>
              <a:rPr lang="en-US" sz="2800" dirty="0"/>
              <a:t>.)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(0,0)			0</a:t>
            </a:r>
          </a:p>
          <a:p>
            <a:pPr marL="0" indent="0">
              <a:buNone/>
            </a:pPr>
            <a:r>
              <a:rPr lang="en-US" sz="2800" dirty="0"/>
              <a:t>		(1,0)			1</a:t>
            </a:r>
          </a:p>
          <a:p>
            <a:pPr marL="0" indent="0">
              <a:buNone/>
            </a:pPr>
            <a:r>
              <a:rPr lang="en-US" sz="2800" dirty="0"/>
              <a:t>		(0,1)			1</a:t>
            </a:r>
          </a:p>
          <a:p>
            <a:pPr marL="0" indent="0">
              <a:buNone/>
            </a:pPr>
            <a:r>
              <a:rPr lang="en-US" sz="2800" dirty="0"/>
              <a:t>		(1,1)			0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83BC68-60AC-4FBA-ADDB-BB055D99D7E8}"/>
              </a:ext>
            </a:extLst>
          </p:cNvPr>
          <p:cNvCxnSpPr/>
          <p:nvPr/>
        </p:nvCxnSpPr>
        <p:spPr>
          <a:xfrm>
            <a:off x="3941930" y="3564015"/>
            <a:ext cx="85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52C90C-ADD7-490D-BCD6-8AD073CBADA4}"/>
              </a:ext>
            </a:extLst>
          </p:cNvPr>
          <p:cNvCxnSpPr/>
          <p:nvPr/>
        </p:nvCxnSpPr>
        <p:spPr>
          <a:xfrm>
            <a:off x="3941930" y="4014065"/>
            <a:ext cx="85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813F36-CEDA-4266-8ED9-F3B75200CE55}"/>
              </a:ext>
            </a:extLst>
          </p:cNvPr>
          <p:cNvCxnSpPr/>
          <p:nvPr/>
        </p:nvCxnSpPr>
        <p:spPr>
          <a:xfrm>
            <a:off x="5607115" y="3744035"/>
            <a:ext cx="8550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85CAA-E9B2-4584-8B34-0192D5A12F0D}"/>
              </a:ext>
            </a:extLst>
          </p:cNvPr>
          <p:cNvSpPr/>
          <p:nvPr/>
        </p:nvSpPr>
        <p:spPr>
          <a:xfrm>
            <a:off x="4797025" y="3383995"/>
            <a:ext cx="855095" cy="8100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Xor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3ECBBF-BB24-4A39-9419-19F5473A2B35}"/>
              </a:ext>
            </a:extLst>
          </p:cNvPr>
          <p:cNvCxnSpPr>
            <a:cxnSpLocks/>
          </p:cNvCxnSpPr>
          <p:nvPr/>
        </p:nvCxnSpPr>
        <p:spPr>
          <a:xfrm>
            <a:off x="4526995" y="4779150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CCA523-025F-48C6-ADDA-A5DCB14746B2}"/>
              </a:ext>
            </a:extLst>
          </p:cNvPr>
          <p:cNvCxnSpPr>
            <a:cxnSpLocks/>
          </p:cNvCxnSpPr>
          <p:nvPr/>
        </p:nvCxnSpPr>
        <p:spPr>
          <a:xfrm>
            <a:off x="4526995" y="5319210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066F9E-B617-4598-A1AE-FFC9F827B581}"/>
              </a:ext>
            </a:extLst>
          </p:cNvPr>
          <p:cNvCxnSpPr>
            <a:cxnSpLocks/>
          </p:cNvCxnSpPr>
          <p:nvPr/>
        </p:nvCxnSpPr>
        <p:spPr>
          <a:xfrm>
            <a:off x="4526995" y="5814265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B61948-7D84-46FD-988A-7BE24AEEE49A}"/>
              </a:ext>
            </a:extLst>
          </p:cNvPr>
          <p:cNvCxnSpPr>
            <a:cxnSpLocks/>
          </p:cNvCxnSpPr>
          <p:nvPr/>
        </p:nvCxnSpPr>
        <p:spPr>
          <a:xfrm>
            <a:off x="4526995" y="6354325"/>
            <a:ext cx="18002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9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Optellen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Met </a:t>
            </a:r>
            <a:r>
              <a:rPr lang="en-US" sz="2800" b="1" dirty="0">
                <a:solidFill>
                  <a:srgbClr val="C00000"/>
                </a:solidFill>
              </a:rPr>
              <a:t>and</a:t>
            </a:r>
            <a:r>
              <a:rPr lang="en-US" sz="2800" dirty="0"/>
              <a:t> en </a:t>
            </a:r>
            <a:r>
              <a:rPr lang="en-US" sz="2800" b="1" dirty="0" err="1">
                <a:solidFill>
                  <a:srgbClr val="C00000"/>
                </a:solidFill>
              </a:rPr>
              <a:t>Xor</a:t>
            </a:r>
            <a:r>
              <a:rPr lang="en-US" sz="2800" dirty="0"/>
              <a:t> </a:t>
            </a:r>
            <a:r>
              <a:rPr lang="en-US" sz="2800" dirty="0" err="1"/>
              <a:t>kunnen</a:t>
            </a:r>
            <a:r>
              <a:rPr lang="en-US" sz="2800" dirty="0"/>
              <a:t> we bits </a:t>
            </a:r>
            <a:r>
              <a:rPr lang="en-US" sz="2800" dirty="0" err="1"/>
              <a:t>optellen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0 + 0 		= 	00</a:t>
            </a:r>
          </a:p>
          <a:p>
            <a:pPr marL="0" indent="0">
              <a:buNone/>
            </a:pPr>
            <a:r>
              <a:rPr lang="en-US" sz="2800" dirty="0"/>
              <a:t>	0 + 1 		= 	01</a:t>
            </a:r>
          </a:p>
          <a:p>
            <a:pPr marL="0" indent="0">
              <a:buNone/>
            </a:pPr>
            <a:r>
              <a:rPr lang="en-US" sz="2800" dirty="0"/>
              <a:t>	1 + 0 		= 	01</a:t>
            </a:r>
          </a:p>
          <a:p>
            <a:pPr marL="0" indent="0">
              <a:buNone/>
            </a:pPr>
            <a:r>
              <a:rPr lang="en-US" sz="2800" dirty="0"/>
              <a:t>	1 + 1 		= 	10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A    B		A </a:t>
            </a:r>
            <a:r>
              <a:rPr lang="en-US" sz="2800" b="1" dirty="0">
                <a:solidFill>
                  <a:srgbClr val="C00000"/>
                </a:solidFill>
              </a:rPr>
              <a:t>and</a:t>
            </a:r>
            <a:r>
              <a:rPr lang="en-US" sz="2800" dirty="0"/>
              <a:t> B	A </a:t>
            </a:r>
            <a:r>
              <a:rPr lang="en-US" sz="2800" b="1" dirty="0" err="1">
                <a:solidFill>
                  <a:srgbClr val="C00000"/>
                </a:solidFill>
              </a:rPr>
              <a:t>Xor</a:t>
            </a:r>
            <a:r>
              <a:rPr lang="en-US" sz="2800" dirty="0"/>
              <a:t> B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8906A3-3362-4952-889A-0CBD04B20846}"/>
              </a:ext>
            </a:extLst>
          </p:cNvPr>
          <p:cNvCxnSpPr>
            <a:cxnSpLocks/>
          </p:cNvCxnSpPr>
          <p:nvPr/>
        </p:nvCxnSpPr>
        <p:spPr>
          <a:xfrm>
            <a:off x="2861810" y="4689140"/>
            <a:ext cx="0" cy="9451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E1E44C-BCCE-4787-BE4B-6E58DCBF9643}"/>
              </a:ext>
            </a:extLst>
          </p:cNvPr>
          <p:cNvCxnSpPr>
            <a:cxnSpLocks/>
          </p:cNvCxnSpPr>
          <p:nvPr/>
        </p:nvCxnSpPr>
        <p:spPr>
          <a:xfrm>
            <a:off x="3491880" y="4689140"/>
            <a:ext cx="0" cy="9451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5A8B0E-8764-47FB-8D1F-35DEC35F610D}"/>
              </a:ext>
            </a:extLst>
          </p:cNvPr>
          <p:cNvCxnSpPr>
            <a:cxnSpLocks/>
          </p:cNvCxnSpPr>
          <p:nvPr/>
        </p:nvCxnSpPr>
        <p:spPr>
          <a:xfrm flipH="1">
            <a:off x="5202070" y="4689140"/>
            <a:ext cx="405045" cy="99011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ACC224-96FC-461E-8475-2D4FC6B6C0D3}"/>
              </a:ext>
            </a:extLst>
          </p:cNvPr>
          <p:cNvCxnSpPr>
            <a:cxnSpLocks/>
          </p:cNvCxnSpPr>
          <p:nvPr/>
        </p:nvCxnSpPr>
        <p:spPr>
          <a:xfrm>
            <a:off x="5832140" y="4689140"/>
            <a:ext cx="990110" cy="9451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5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quantumbit</a:t>
            </a:r>
            <a:r>
              <a:rPr lang="en-US" sz="2800" dirty="0"/>
              <a:t> (of </a:t>
            </a:r>
            <a:r>
              <a:rPr lang="en-US" sz="2800" b="1" dirty="0">
                <a:solidFill>
                  <a:srgbClr val="C00000"/>
                </a:solidFill>
              </a:rPr>
              <a:t>qubit</a:t>
            </a:r>
            <a:r>
              <a:rPr lang="en-US" sz="2800" dirty="0"/>
              <a:t>) </a:t>
            </a: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n-US" sz="2800" dirty="0" err="1"/>
              <a:t>niet</a:t>
            </a:r>
            <a:r>
              <a:rPr lang="en-US" sz="2800" dirty="0"/>
              <a:t> </a:t>
            </a:r>
            <a:r>
              <a:rPr lang="en-US" sz="2800" dirty="0" err="1"/>
              <a:t>allen</a:t>
            </a:r>
            <a:r>
              <a:rPr lang="en-US" sz="2800" dirty="0"/>
              <a:t> 0 en 1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mogelijke</a:t>
            </a:r>
            <a:r>
              <a:rPr lang="en-US" sz="2800" dirty="0"/>
              <a:t> </a:t>
            </a:r>
            <a:r>
              <a:rPr lang="en-US" sz="2800" dirty="0" err="1"/>
              <a:t>toestanden</a:t>
            </a:r>
            <a:r>
              <a:rPr lang="en-US" sz="2800" dirty="0"/>
              <a:t>, maar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ook</a:t>
            </a:r>
            <a:r>
              <a:rPr lang="en-US" sz="2800" dirty="0"/>
              <a:t> ‘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beetje</a:t>
            </a:r>
            <a:r>
              <a:rPr lang="en-US" sz="2800" dirty="0"/>
              <a:t> 0 en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beetje</a:t>
            </a:r>
            <a:r>
              <a:rPr lang="en-US" sz="2800" dirty="0"/>
              <a:t> 1’ </a:t>
            </a:r>
            <a:r>
              <a:rPr lang="en-US" sz="2800" dirty="0" err="1"/>
              <a:t>zijn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l-GR" sz="2800" dirty="0"/>
              <a:t>α</a:t>
            </a:r>
            <a:r>
              <a:rPr lang="en-US" sz="2800" dirty="0"/>
              <a:t>|0&gt; + </a:t>
            </a:r>
            <a:r>
              <a:rPr lang="el-GR" sz="2800" dirty="0"/>
              <a:t>β</a:t>
            </a:r>
            <a:r>
              <a:rPr lang="en-US" sz="2800" dirty="0"/>
              <a:t>|1&gt;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l-GR" sz="2800" dirty="0"/>
              <a:t>α</a:t>
            </a:r>
            <a:r>
              <a:rPr lang="en-US" sz="2800" baseline="30000" dirty="0"/>
              <a:t>2</a:t>
            </a:r>
            <a:r>
              <a:rPr lang="en-US" sz="2800" dirty="0"/>
              <a:t> en </a:t>
            </a:r>
            <a:r>
              <a:rPr lang="el-GR" sz="2800" dirty="0"/>
              <a:t>β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de </a:t>
            </a:r>
            <a:r>
              <a:rPr lang="en-US" sz="2800" b="1" dirty="0" err="1">
                <a:solidFill>
                  <a:srgbClr val="C00000"/>
                </a:solidFill>
              </a:rPr>
              <a:t>kansen</a:t>
            </a:r>
            <a:r>
              <a:rPr lang="en-US" sz="2800" dirty="0"/>
              <a:t> om </a:t>
            </a:r>
            <a:r>
              <a:rPr lang="en-US" sz="2800" dirty="0" err="1"/>
              <a:t>bij</a:t>
            </a:r>
            <a:r>
              <a:rPr lang="en-US" sz="2800" dirty="0"/>
              <a:t> meting resp. 0 en 1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vinden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dirty="0" err="1"/>
              <a:t>kleine</a:t>
            </a:r>
            <a:r>
              <a:rPr lang="en-US" sz="2000" dirty="0"/>
              <a:t> </a:t>
            </a:r>
            <a:r>
              <a:rPr lang="en-US" sz="2000" dirty="0" err="1"/>
              <a:t>lettertjes</a:t>
            </a:r>
            <a:r>
              <a:rPr lang="en-US" sz="2000" dirty="0"/>
              <a:t>: </a:t>
            </a:r>
            <a:r>
              <a:rPr lang="el-GR" sz="2000" dirty="0"/>
              <a:t>α</a:t>
            </a:r>
            <a:r>
              <a:rPr lang="en-US" sz="2000" dirty="0"/>
              <a:t> en </a:t>
            </a:r>
            <a:r>
              <a:rPr lang="el-GR" sz="2000" dirty="0"/>
              <a:t>β</a:t>
            </a:r>
            <a:r>
              <a:rPr lang="en-US" sz="2000" dirty="0"/>
              <a:t> </a:t>
            </a:r>
            <a:r>
              <a:rPr lang="en-US" sz="2000" dirty="0" err="1"/>
              <a:t>kunnen</a:t>
            </a:r>
            <a:r>
              <a:rPr lang="en-US" sz="2000" dirty="0"/>
              <a:t> </a:t>
            </a:r>
            <a:r>
              <a:rPr lang="en-US" sz="2000" dirty="0" err="1"/>
              <a:t>zels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complexe</a:t>
            </a:r>
            <a:r>
              <a:rPr lang="en-US" sz="2000" dirty="0"/>
              <a:t> </a:t>
            </a:r>
            <a:r>
              <a:rPr lang="en-US" sz="2000" dirty="0" err="1"/>
              <a:t>getallen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!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5A56D-4661-4843-9AC6-3433C3B3A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73" y="3158970"/>
            <a:ext cx="1236183" cy="9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Beter</a:t>
            </a:r>
            <a:r>
              <a:rPr lang="en-US" b="1" dirty="0"/>
              <a:t>… of </a:t>
            </a:r>
            <a:r>
              <a:rPr lang="en-US" b="1" dirty="0" err="1"/>
              <a:t>niet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Belangrijk</a:t>
            </a:r>
            <a:r>
              <a:rPr lang="en-US" sz="2800" dirty="0"/>
              <a:t>: </a:t>
            </a:r>
            <a:r>
              <a:rPr lang="en-US" sz="2800" dirty="0" err="1"/>
              <a:t>bij</a:t>
            </a:r>
            <a:r>
              <a:rPr lang="en-US" sz="2800" dirty="0"/>
              <a:t> het </a:t>
            </a:r>
            <a:r>
              <a:rPr lang="en-US" sz="2800" b="1" dirty="0" err="1">
                <a:solidFill>
                  <a:srgbClr val="C00000"/>
                </a:solidFill>
              </a:rPr>
              <a:t>uitlezen</a:t>
            </a:r>
            <a:r>
              <a:rPr lang="en-US" sz="2800" dirty="0"/>
              <a:t> </a:t>
            </a:r>
            <a:r>
              <a:rPr lang="en-US" sz="2800" dirty="0" err="1"/>
              <a:t>kunnen</a:t>
            </a:r>
            <a:r>
              <a:rPr lang="en-US" sz="2800" dirty="0"/>
              <a:t> we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elke</a:t>
            </a:r>
            <a:r>
              <a:rPr lang="en-US" sz="2800" dirty="0"/>
              <a:t> qubit </a:t>
            </a:r>
            <a:r>
              <a:rPr lang="en-US" sz="2800" dirty="0" err="1"/>
              <a:t>dus</a:t>
            </a:r>
            <a:r>
              <a:rPr lang="en-US" sz="2800" dirty="0"/>
              <a:t> </a:t>
            </a:r>
            <a:r>
              <a:rPr lang="en-US" sz="2800" dirty="0" err="1"/>
              <a:t>nog</a:t>
            </a:r>
            <a:r>
              <a:rPr lang="en-US" sz="2800" dirty="0"/>
              <a:t> steeds maar twee </a:t>
            </a:r>
            <a:r>
              <a:rPr lang="en-US" sz="2800" dirty="0" err="1"/>
              <a:t>uitkomsten</a:t>
            </a:r>
            <a:r>
              <a:rPr lang="en-US" sz="2800" dirty="0"/>
              <a:t> </a:t>
            </a:r>
            <a:r>
              <a:rPr lang="en-US" sz="2800" dirty="0" err="1"/>
              <a:t>vinden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/>
              <a:t>Onderweg</a:t>
            </a:r>
            <a:r>
              <a:rPr lang="en-US" sz="2800" dirty="0"/>
              <a:t>” </a:t>
            </a:r>
            <a:r>
              <a:rPr lang="en-US" sz="2800" dirty="0" err="1"/>
              <a:t>kan</a:t>
            </a:r>
            <a:r>
              <a:rPr lang="en-US" sz="2800" dirty="0"/>
              <a:t> de qubit </a:t>
            </a:r>
            <a:r>
              <a:rPr lang="en-US" sz="2800" dirty="0" err="1"/>
              <a:t>wel</a:t>
            </a:r>
            <a:r>
              <a:rPr lang="en-US" sz="2800" dirty="0"/>
              <a:t> in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meer</a:t>
            </a:r>
            <a:r>
              <a:rPr lang="en-US" sz="2800" dirty="0"/>
              <a:t> </a:t>
            </a:r>
            <a:r>
              <a:rPr lang="en-US" sz="2800" dirty="0" err="1"/>
              <a:t>toestanden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err="1"/>
              <a:t>Kunnen</a:t>
            </a:r>
            <a:r>
              <a:rPr lang="en-US" sz="2800" dirty="0"/>
              <a:t> we </a:t>
            </a:r>
            <a:r>
              <a:rPr lang="en-US" sz="2800" dirty="0" err="1"/>
              <a:t>daardoor</a:t>
            </a:r>
            <a:r>
              <a:rPr lang="en-US" sz="2800" dirty="0"/>
              <a:t> </a:t>
            </a:r>
            <a:r>
              <a:rPr lang="en-US" sz="2800" dirty="0" err="1"/>
              <a:t>tóch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efficiënter</a:t>
            </a:r>
            <a:r>
              <a:rPr lang="en-US" sz="2800" dirty="0"/>
              <a:t> met </a:t>
            </a:r>
            <a:r>
              <a:rPr lang="en-US" sz="2800" dirty="0" err="1"/>
              <a:t>informatie</a:t>
            </a:r>
            <a:r>
              <a:rPr lang="en-US" sz="2800" dirty="0"/>
              <a:t> </a:t>
            </a:r>
            <a:r>
              <a:rPr lang="en-US" sz="2800" dirty="0" err="1"/>
              <a:t>omgaan</a:t>
            </a:r>
            <a:r>
              <a:rPr lang="en-US" sz="2800" dirty="0"/>
              <a:t> / </a:t>
            </a:r>
            <a:r>
              <a:rPr lang="en-US" sz="2800" dirty="0" err="1"/>
              <a:t>rekenen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err="1"/>
              <a:t>Voorbeeld</a:t>
            </a:r>
            <a:r>
              <a:rPr lang="en-US" sz="28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0BB84-1575-4DBF-992F-72CFB3314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4" y="5544234"/>
            <a:ext cx="1819327" cy="9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Alice en Bob </a:t>
            </a:r>
            <a:r>
              <a:rPr lang="en-US" sz="2800" dirty="0" err="1"/>
              <a:t>hebben</a:t>
            </a:r>
            <a:r>
              <a:rPr lang="en-US" sz="2800" dirty="0"/>
              <a:t> elk </a:t>
            </a:r>
            <a:r>
              <a:rPr lang="en-US" sz="2800" dirty="0" err="1"/>
              <a:t>één</a:t>
            </a:r>
            <a:r>
              <a:rPr lang="en-US" sz="2800" dirty="0"/>
              <a:t> qubit. Het </a:t>
            </a:r>
            <a:r>
              <a:rPr lang="en-US" sz="2800" dirty="0" err="1"/>
              <a:t>paar</a:t>
            </a:r>
            <a:r>
              <a:rPr lang="en-US" sz="2800" dirty="0"/>
              <a:t> van qubits is in de </a:t>
            </a:r>
            <a:r>
              <a:rPr lang="en-US" sz="2800" b="1" dirty="0" err="1">
                <a:solidFill>
                  <a:srgbClr val="C00000"/>
                </a:solidFill>
              </a:rPr>
              <a:t>verstrengelde</a:t>
            </a:r>
            <a:r>
              <a:rPr lang="en-US" sz="2800" dirty="0"/>
              <a:t> </a:t>
            </a:r>
            <a:r>
              <a:rPr lang="en-US" sz="2800" dirty="0" err="1"/>
              <a:t>toestand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l-GR" sz="2800" dirty="0"/>
              <a:t>α</a:t>
            </a:r>
            <a:r>
              <a:rPr lang="en-US" sz="2800" dirty="0"/>
              <a:t> 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  <a:r>
              <a:rPr lang="en-US" sz="2800" dirty="0"/>
              <a:t> + </a:t>
            </a:r>
            <a:r>
              <a:rPr lang="el-GR" sz="2800" dirty="0"/>
              <a:t>α 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 |0&gt;</a:t>
            </a:r>
            <a:r>
              <a:rPr lang="en-US" sz="2800" baseline="-25000" dirty="0"/>
              <a:t>B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waarde</a:t>
            </a:r>
            <a:r>
              <a:rPr lang="en-US" sz="2800" dirty="0"/>
              <a:t> </a:t>
            </a: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l-GR" sz="2800" dirty="0"/>
              <a:t>α</a:t>
            </a:r>
            <a:r>
              <a:rPr lang="en-US" sz="2800" dirty="0"/>
              <a:t>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D33A8-4F72-4A7D-A7C6-0FC55B19D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09" y="4905647"/>
            <a:ext cx="3015335" cy="19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Naast</a:t>
            </a:r>
            <a:r>
              <a:rPr lang="en-US" sz="2800" dirty="0"/>
              <a:t> de </a:t>
            </a:r>
            <a:r>
              <a:rPr lang="en-US" sz="2800" b="1" dirty="0">
                <a:solidFill>
                  <a:srgbClr val="C00000"/>
                </a:solidFill>
              </a:rPr>
              <a:t>not</a:t>
            </a:r>
            <a:r>
              <a:rPr lang="en-US" sz="2800" dirty="0"/>
              <a:t>-</a:t>
            </a:r>
            <a:r>
              <a:rPr lang="en-US" sz="2800" dirty="0" err="1"/>
              <a:t>operatie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Alice nu </a:t>
            </a:r>
            <a:r>
              <a:rPr lang="en-US" sz="2800" dirty="0" err="1"/>
              <a:t>allerlei</a:t>
            </a:r>
            <a:r>
              <a:rPr lang="en-US" sz="2800" dirty="0"/>
              <a:t> </a:t>
            </a:r>
            <a:r>
              <a:rPr lang="en-US" sz="2800" dirty="0" err="1"/>
              <a:t>andere</a:t>
            </a:r>
            <a:r>
              <a:rPr lang="en-US" sz="2800" dirty="0"/>
              <a:t> </a:t>
            </a:r>
            <a:r>
              <a:rPr lang="en-US" sz="2800" dirty="0" err="1"/>
              <a:t>operaties</a:t>
            </a:r>
            <a:r>
              <a:rPr lang="en-US" sz="2800" dirty="0"/>
              <a:t> op </a:t>
            </a:r>
            <a:r>
              <a:rPr lang="en-US" sz="2800" dirty="0" err="1"/>
              <a:t>haar</a:t>
            </a:r>
            <a:r>
              <a:rPr lang="en-US" sz="2800" dirty="0"/>
              <a:t> bit </a:t>
            </a:r>
            <a:r>
              <a:rPr lang="en-US" sz="2800" dirty="0" err="1"/>
              <a:t>doen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				|0&gt;		|1&gt;</a:t>
            </a:r>
            <a:br>
              <a:rPr lang="en-US" sz="2800" dirty="0"/>
            </a:br>
            <a:r>
              <a:rPr lang="en-US" sz="2800" dirty="0"/>
              <a:t>				|1&gt;		|0&gt;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Voorbeeld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C00000"/>
                </a:solidFill>
              </a:rPr>
              <a:t>Z</a:t>
            </a:r>
            <a:r>
              <a:rPr lang="en-US" sz="2800" dirty="0"/>
              <a:t>-</a:t>
            </a:r>
            <a:r>
              <a:rPr lang="en-US" sz="2800" dirty="0" err="1"/>
              <a:t>operatie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		</a:t>
            </a:r>
            <a:r>
              <a:rPr lang="el-GR" sz="2800" dirty="0"/>
              <a:t>α</a:t>
            </a:r>
            <a:r>
              <a:rPr lang="en-US" sz="2800" dirty="0"/>
              <a:t>|0&gt;		 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</a:p>
          <a:p>
            <a:pPr marL="0" indent="0">
              <a:buNone/>
            </a:pPr>
            <a:r>
              <a:rPr lang="en-US" sz="2800" dirty="0"/>
              <a:t>				</a:t>
            </a:r>
            <a:r>
              <a:rPr lang="el-GR" sz="2800" dirty="0"/>
              <a:t>α</a:t>
            </a:r>
            <a:r>
              <a:rPr lang="en-US" sz="2800" dirty="0"/>
              <a:t>|1&gt; 		-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A366C2-45F0-427C-84C6-DEFDCAF9AAAA}"/>
              </a:ext>
            </a:extLst>
          </p:cNvPr>
          <p:cNvGrpSpPr/>
          <p:nvPr/>
        </p:nvGrpSpPr>
        <p:grpSpPr>
          <a:xfrm>
            <a:off x="2546775" y="3012215"/>
            <a:ext cx="2133600" cy="533400"/>
            <a:chOff x="3549650" y="3243263"/>
            <a:chExt cx="2133600" cy="533400"/>
          </a:xfrm>
        </p:grpSpPr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2ACE8AD1-E58B-4FC8-88DA-40668BB9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3243263"/>
              <a:ext cx="609600" cy="533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nl-NL" altLang="en-US" sz="2000" b="1">
                <a:latin typeface="+mn-lt"/>
              </a:endParaRP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6B5A07C1-37CE-46CB-A440-553BD24F9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0" y="3248025"/>
              <a:ext cx="393700" cy="5238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00" b="1" i="1" u="none" dirty="0">
                  <a:latin typeface="+mn-lt"/>
                </a:rPr>
                <a:t>X</a:t>
              </a:r>
              <a:endParaRPr lang="en-US" altLang="en-US" sz="2000" b="1" dirty="0">
                <a:latin typeface="+mn-lt"/>
              </a:endParaRPr>
            </a:p>
          </p:txBody>
        </p:sp>
        <p:cxnSp>
          <p:nvCxnSpPr>
            <p:cNvPr id="9" name="AutoShape 20">
              <a:extLst>
                <a:ext uri="{FF2B5EF4-FFF2-40B4-BE49-F238E27FC236}">
                  <a16:creationId xmlns:a16="http://schemas.microsoft.com/office/drawing/2014/main" id="{D871CB6D-4F91-4385-8639-4DCA09BB5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96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1">
              <a:extLst>
                <a:ext uri="{FF2B5EF4-FFF2-40B4-BE49-F238E27FC236}">
                  <a16:creationId xmlns:a16="http://schemas.microsoft.com/office/drawing/2014/main" id="{37F4FC36-4040-4DE3-96FA-AD0BA5DFA8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12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2FC1D4-AE4C-45EB-B7F7-76CEEF00CB39}"/>
              </a:ext>
            </a:extLst>
          </p:cNvPr>
          <p:cNvCxnSpPr>
            <a:cxnSpLocks/>
          </p:cNvCxnSpPr>
          <p:nvPr/>
        </p:nvCxnSpPr>
        <p:spPr>
          <a:xfrm>
            <a:off x="6102170" y="3023955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082769-391F-4E4F-924B-7BE57310056C}"/>
              </a:ext>
            </a:extLst>
          </p:cNvPr>
          <p:cNvCxnSpPr>
            <a:cxnSpLocks/>
          </p:cNvCxnSpPr>
          <p:nvPr/>
        </p:nvCxnSpPr>
        <p:spPr>
          <a:xfrm>
            <a:off x="6102170" y="3463130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4C1DFB-AB69-4E04-B8D2-4EB1DC271D42}"/>
              </a:ext>
            </a:extLst>
          </p:cNvPr>
          <p:cNvCxnSpPr>
            <a:cxnSpLocks/>
          </p:cNvCxnSpPr>
          <p:nvPr/>
        </p:nvCxnSpPr>
        <p:spPr>
          <a:xfrm>
            <a:off x="6327195" y="5499230"/>
            <a:ext cx="9001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F123E3-8C12-4B41-AC49-64ADF4AF2340}"/>
              </a:ext>
            </a:extLst>
          </p:cNvPr>
          <p:cNvCxnSpPr>
            <a:cxnSpLocks/>
          </p:cNvCxnSpPr>
          <p:nvPr/>
        </p:nvCxnSpPr>
        <p:spPr>
          <a:xfrm>
            <a:off x="6327195" y="5994285"/>
            <a:ext cx="9001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2DE883-8B4B-45F7-87CE-3C35F8B3BCB8}"/>
              </a:ext>
            </a:extLst>
          </p:cNvPr>
          <p:cNvGrpSpPr/>
          <p:nvPr/>
        </p:nvGrpSpPr>
        <p:grpSpPr>
          <a:xfrm>
            <a:off x="2591780" y="5460885"/>
            <a:ext cx="2133600" cy="533400"/>
            <a:chOff x="3549650" y="3243263"/>
            <a:chExt cx="2133600" cy="533400"/>
          </a:xfrm>
        </p:grpSpPr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78C98600-B695-4A8E-BCE2-9E314A61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3243263"/>
              <a:ext cx="609600" cy="533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nl-NL" altLang="en-US" sz="2000" b="1">
                <a:latin typeface="+mn-lt"/>
              </a:endParaRPr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0E2F4665-7D5B-4273-9A95-4FA809771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656" y="3248352"/>
              <a:ext cx="3561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00" b="1" i="1" u="none" dirty="0">
                  <a:latin typeface="+mn-lt"/>
                </a:rPr>
                <a:t>Z</a:t>
              </a:r>
              <a:endParaRPr lang="en-US" altLang="en-US" sz="2000" b="1" dirty="0">
                <a:latin typeface="+mn-lt"/>
              </a:endParaRPr>
            </a:p>
          </p:txBody>
        </p:sp>
        <p:cxnSp>
          <p:nvCxnSpPr>
            <p:cNvPr id="28" name="AutoShape 20">
              <a:extLst>
                <a:ext uri="{FF2B5EF4-FFF2-40B4-BE49-F238E27FC236}">
                  <a16:creationId xmlns:a16="http://schemas.microsoft.com/office/drawing/2014/main" id="{6E8C214B-6E0E-44DF-AA62-C3D3E9500E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96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1">
              <a:extLst>
                <a:ext uri="{FF2B5EF4-FFF2-40B4-BE49-F238E27FC236}">
                  <a16:creationId xmlns:a16="http://schemas.microsoft.com/office/drawing/2014/main" id="{933EA0D5-27BE-4DE1-8869-CCF539B77C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12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321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</a:t>
            </a:r>
            <a:r>
              <a:rPr lang="en-US" sz="2800" dirty="0" err="1"/>
              <a:t>hoeveel</a:t>
            </a:r>
            <a:r>
              <a:rPr lang="en-US" sz="2800" dirty="0"/>
              <a:t> </a:t>
            </a:r>
            <a:r>
              <a:rPr lang="en-US" sz="2800" dirty="0" err="1"/>
              <a:t>verschillende</a:t>
            </a:r>
            <a:r>
              <a:rPr lang="en-US" sz="2800" dirty="0"/>
              <a:t> </a:t>
            </a:r>
            <a:r>
              <a:rPr lang="en-US" sz="2800" dirty="0" err="1"/>
              <a:t>toestanden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Alice het </a:t>
            </a:r>
            <a:r>
              <a:rPr lang="en-US" sz="2800" dirty="0" err="1"/>
              <a:t>verstrengelde</a:t>
            </a:r>
            <a:r>
              <a:rPr lang="en-US" sz="2800" dirty="0"/>
              <a:t> </a:t>
            </a:r>
            <a:r>
              <a:rPr lang="en-US" sz="2800" dirty="0" err="1"/>
              <a:t>paar</a:t>
            </a:r>
            <a:r>
              <a:rPr lang="en-US" sz="2800" dirty="0"/>
              <a:t> nu </a:t>
            </a:r>
            <a:r>
              <a:rPr lang="en-US" sz="2800" dirty="0" err="1"/>
              <a:t>brengen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l-GR" sz="2800" dirty="0"/>
              <a:t>α</a:t>
            </a:r>
            <a:r>
              <a:rPr lang="en-US" sz="2800" dirty="0"/>
              <a:t> 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  <a:r>
              <a:rPr lang="en-US" sz="2800" dirty="0"/>
              <a:t> + </a:t>
            </a:r>
            <a:r>
              <a:rPr lang="el-GR" sz="2800" dirty="0"/>
              <a:t>α 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 |0&gt;</a:t>
            </a:r>
            <a:r>
              <a:rPr lang="en-US" sz="2800" baseline="-25000" dirty="0"/>
              <a:t>B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 err="1"/>
              <a:t>Kleine</a:t>
            </a:r>
            <a:r>
              <a:rPr lang="en-US" sz="2000" dirty="0"/>
              <a:t> </a:t>
            </a:r>
            <a:r>
              <a:rPr lang="en-US" sz="2000" dirty="0" err="1"/>
              <a:t>lettertjes</a:t>
            </a:r>
            <a:r>
              <a:rPr lang="en-US" sz="2000" dirty="0"/>
              <a:t>: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overall</a:t>
            </a:r>
            <a:r>
              <a:rPr lang="en-US" sz="2000" dirty="0"/>
              <a:t> </a:t>
            </a:r>
            <a:r>
              <a:rPr lang="en-US" sz="2000" dirty="0" err="1"/>
              <a:t>minteken</a:t>
            </a:r>
            <a:r>
              <a:rPr lang="en-US" sz="2000" dirty="0"/>
              <a:t> </a:t>
            </a:r>
            <a:r>
              <a:rPr lang="en-US" sz="2000" dirty="0" err="1"/>
              <a:t>leidt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tot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meetbaar</a:t>
            </a:r>
            <a:r>
              <a:rPr lang="en-US" sz="2000" dirty="0"/>
              <a:t> </a:t>
            </a:r>
            <a:r>
              <a:rPr lang="en-US" sz="2000" dirty="0" err="1"/>
              <a:t>verschil</a:t>
            </a:r>
            <a:r>
              <a:rPr lang="en-US" sz="2000" dirty="0"/>
              <a:t>!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05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Alice </a:t>
            </a:r>
            <a:r>
              <a:rPr lang="en-US" sz="2800" dirty="0" err="1"/>
              <a:t>stuurt</a:t>
            </a:r>
            <a:r>
              <a:rPr lang="en-US" sz="2800" dirty="0"/>
              <a:t> </a:t>
            </a:r>
            <a:r>
              <a:rPr lang="en-US" sz="2800" dirty="0" err="1"/>
              <a:t>haar</a:t>
            </a:r>
            <a:r>
              <a:rPr lang="en-US" sz="2800" dirty="0"/>
              <a:t> qubit nu </a:t>
            </a:r>
            <a:r>
              <a:rPr lang="en-US" sz="2800" dirty="0" err="1"/>
              <a:t>naar</a:t>
            </a:r>
            <a:r>
              <a:rPr lang="en-US" sz="2800" dirty="0"/>
              <a:t> Bob.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Bob </a:t>
            </a:r>
            <a:r>
              <a:rPr lang="en-US" sz="2800" dirty="0" err="1"/>
              <a:t>heeft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ingewikkelde</a:t>
            </a:r>
            <a:r>
              <a:rPr lang="en-US" sz="2800" dirty="0"/>
              <a:t> gate die het </a:t>
            </a:r>
            <a:r>
              <a:rPr lang="en-US" sz="2800" dirty="0" err="1"/>
              <a:t>volgende</a:t>
            </a:r>
            <a:r>
              <a:rPr lang="en-US" sz="2800" dirty="0"/>
              <a:t> </a:t>
            </a:r>
            <a:r>
              <a:rPr lang="en-US" sz="2800" dirty="0" err="1"/>
              <a:t>doet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+ 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 - 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+ 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 - 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endParaRPr lang="en-US" sz="28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699AD-D0BF-41B6-95EE-F77B924EC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30" y="2168860"/>
            <a:ext cx="2295255" cy="8480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3D7C30-F391-425A-BD5A-542461E460A5}"/>
              </a:ext>
            </a:extLst>
          </p:cNvPr>
          <p:cNvCxnSpPr>
            <a:cxnSpLocks/>
          </p:cNvCxnSpPr>
          <p:nvPr/>
        </p:nvCxnSpPr>
        <p:spPr>
          <a:xfrm>
            <a:off x="3297860" y="4554125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462E68-C7C1-4C53-BD0D-1E4284C4012B}"/>
              </a:ext>
            </a:extLst>
          </p:cNvPr>
          <p:cNvCxnSpPr>
            <a:cxnSpLocks/>
          </p:cNvCxnSpPr>
          <p:nvPr/>
        </p:nvCxnSpPr>
        <p:spPr>
          <a:xfrm>
            <a:off x="3297860" y="5049180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04567D-D716-4B72-8100-AB473F727BC5}"/>
              </a:ext>
            </a:extLst>
          </p:cNvPr>
          <p:cNvCxnSpPr>
            <a:cxnSpLocks/>
          </p:cNvCxnSpPr>
          <p:nvPr/>
        </p:nvCxnSpPr>
        <p:spPr>
          <a:xfrm>
            <a:off x="3297860" y="5589240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4E5F39-8B2F-46DA-9F28-08D1901C77F2}"/>
              </a:ext>
            </a:extLst>
          </p:cNvPr>
          <p:cNvCxnSpPr>
            <a:cxnSpLocks/>
          </p:cNvCxnSpPr>
          <p:nvPr/>
        </p:nvCxnSpPr>
        <p:spPr>
          <a:xfrm>
            <a:off x="3297860" y="6084295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3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+ 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 - 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+ 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  <a:r>
              <a:rPr lang="en-US" sz="2800" dirty="0"/>
              <a:t> 		</a:t>
            </a:r>
            <a:r>
              <a:rPr lang="el-GR" sz="2800" dirty="0"/>
              <a:t>α</a:t>
            </a:r>
            <a:r>
              <a:rPr lang="en-US" sz="2800" dirty="0"/>
              <a:t>|1&gt;</a:t>
            </a:r>
            <a:r>
              <a:rPr lang="en-US" sz="2800" baseline="-25000" dirty="0"/>
              <a:t>A</a:t>
            </a:r>
            <a:r>
              <a:rPr lang="en-US" sz="2800" dirty="0"/>
              <a:t>|0&gt;</a:t>
            </a:r>
            <a:r>
              <a:rPr lang="en-US" sz="2800" baseline="-25000" dirty="0"/>
              <a:t>B</a:t>
            </a:r>
            <a:r>
              <a:rPr lang="en-US" sz="2800" dirty="0"/>
              <a:t>  - </a:t>
            </a:r>
            <a:r>
              <a:rPr lang="el-GR" sz="2800" dirty="0"/>
              <a:t>α</a:t>
            </a:r>
            <a:r>
              <a:rPr lang="en-US" sz="2800" dirty="0"/>
              <a:t>|0&gt;</a:t>
            </a:r>
            <a:r>
              <a:rPr lang="en-US" sz="2800" baseline="-25000" dirty="0"/>
              <a:t>A</a:t>
            </a:r>
            <a:r>
              <a:rPr lang="en-US" sz="2800" dirty="0"/>
              <a:t>|1&gt;</a:t>
            </a:r>
            <a:r>
              <a:rPr lang="en-US" sz="2800" baseline="-25000" dirty="0"/>
              <a:t>B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Welke</a:t>
            </a:r>
            <a:r>
              <a:rPr lang="en-US" sz="2800" dirty="0"/>
              <a:t> </a:t>
            </a:r>
            <a:r>
              <a:rPr lang="en-US" sz="2800" dirty="0" err="1"/>
              <a:t>vier</a:t>
            </a:r>
            <a:r>
              <a:rPr lang="en-US" sz="2800" dirty="0"/>
              <a:t> </a:t>
            </a:r>
            <a:r>
              <a:rPr lang="en-US" sz="2800" dirty="0" err="1"/>
              <a:t>toestanden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Bob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deze</a:t>
            </a:r>
            <a:r>
              <a:rPr lang="en-US" sz="2800" dirty="0"/>
              <a:t> </a:t>
            </a:r>
            <a:r>
              <a:rPr lang="en-US" sz="2800" dirty="0" err="1"/>
              <a:t>operatie</a:t>
            </a:r>
            <a:r>
              <a:rPr lang="en-US" sz="2800" dirty="0"/>
              <a:t> </a:t>
            </a:r>
            <a:r>
              <a:rPr lang="en-US" sz="2800" dirty="0" err="1"/>
              <a:t>vinden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hij</a:t>
            </a:r>
            <a:r>
              <a:rPr lang="en-US" sz="2800" dirty="0"/>
              <a:t> het </a:t>
            </a:r>
            <a:r>
              <a:rPr lang="en-US" sz="2800" dirty="0" err="1"/>
              <a:t>verschil</a:t>
            </a:r>
            <a:r>
              <a:rPr lang="en-US" sz="2800" dirty="0"/>
              <a:t> </a:t>
            </a:r>
            <a:r>
              <a:rPr lang="en-US" sz="2800" dirty="0" err="1"/>
              <a:t>tussen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vier</a:t>
            </a:r>
            <a:r>
              <a:rPr lang="en-US" sz="2800" dirty="0"/>
              <a:t> </a:t>
            </a:r>
            <a:r>
              <a:rPr lang="en-US" sz="2800" dirty="0" err="1"/>
              <a:t>meten</a:t>
            </a:r>
            <a:r>
              <a:rPr lang="en-US" sz="2800" dirty="0"/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3D7C30-F391-425A-BD5A-542461E460A5}"/>
              </a:ext>
            </a:extLst>
          </p:cNvPr>
          <p:cNvCxnSpPr>
            <a:cxnSpLocks/>
          </p:cNvCxnSpPr>
          <p:nvPr/>
        </p:nvCxnSpPr>
        <p:spPr>
          <a:xfrm>
            <a:off x="3356865" y="1898830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462E68-C7C1-4C53-BD0D-1E4284C4012B}"/>
              </a:ext>
            </a:extLst>
          </p:cNvPr>
          <p:cNvCxnSpPr>
            <a:cxnSpLocks/>
          </p:cNvCxnSpPr>
          <p:nvPr/>
        </p:nvCxnSpPr>
        <p:spPr>
          <a:xfrm>
            <a:off x="3356865" y="2393885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04567D-D716-4B72-8100-AB473F727BC5}"/>
              </a:ext>
            </a:extLst>
          </p:cNvPr>
          <p:cNvCxnSpPr>
            <a:cxnSpLocks/>
          </p:cNvCxnSpPr>
          <p:nvPr/>
        </p:nvCxnSpPr>
        <p:spPr>
          <a:xfrm>
            <a:off x="3356865" y="2933945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4E5F39-8B2F-46DA-9F28-08D1901C77F2}"/>
              </a:ext>
            </a:extLst>
          </p:cNvPr>
          <p:cNvCxnSpPr>
            <a:cxnSpLocks/>
          </p:cNvCxnSpPr>
          <p:nvPr/>
        </p:nvCxnSpPr>
        <p:spPr>
          <a:xfrm>
            <a:off x="3356865" y="3429000"/>
            <a:ext cx="11251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4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Computerbits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klassieke</a:t>
            </a:r>
            <a:r>
              <a:rPr lang="en-US" sz="2800" dirty="0"/>
              <a:t> computer </a:t>
            </a:r>
            <a:r>
              <a:rPr lang="en-US" sz="2800" dirty="0" err="1"/>
              <a:t>slaat</a:t>
            </a:r>
            <a:r>
              <a:rPr lang="en-US" sz="2800" dirty="0"/>
              <a:t> al 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dirty="0" err="1"/>
              <a:t>informatie</a:t>
            </a:r>
            <a:r>
              <a:rPr lang="en-US" sz="2800" dirty="0"/>
              <a:t> op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bits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Een</a:t>
            </a:r>
            <a:r>
              <a:rPr lang="en-US" sz="2800" dirty="0"/>
              <a:t> bit </a:t>
            </a:r>
            <a:r>
              <a:rPr lang="en-US" sz="2800" dirty="0" err="1"/>
              <a:t>kan</a:t>
            </a:r>
            <a:r>
              <a:rPr lang="en-US" sz="2800" dirty="0"/>
              <a:t> twee </a:t>
            </a:r>
            <a:r>
              <a:rPr lang="en-US" sz="2800" dirty="0" err="1"/>
              <a:t>waarden</a:t>
            </a:r>
            <a:r>
              <a:rPr lang="en-US" sz="2800" dirty="0"/>
              <a:t> </a:t>
            </a:r>
            <a:r>
              <a:rPr lang="en-US" sz="2800" dirty="0" err="1"/>
              <a:t>aanneemen</a:t>
            </a:r>
            <a:r>
              <a:rPr lang="en-US" sz="2800" dirty="0"/>
              <a:t>, die we </a:t>
            </a:r>
            <a:r>
              <a:rPr lang="en-US" sz="2800" dirty="0" err="1"/>
              <a:t>meestal</a:t>
            </a:r>
            <a:r>
              <a:rPr lang="en-US" sz="2800" dirty="0"/>
              <a:t> ‘</a:t>
            </a:r>
            <a:r>
              <a:rPr lang="en-US" sz="2800" b="1" dirty="0">
                <a:solidFill>
                  <a:srgbClr val="C00000"/>
                </a:solidFill>
              </a:rPr>
              <a:t>0</a:t>
            </a:r>
            <a:r>
              <a:rPr lang="en-US" sz="2800" dirty="0"/>
              <a:t>’ en ‘</a:t>
            </a:r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dirty="0"/>
              <a:t>’ </a:t>
            </a:r>
            <a:r>
              <a:rPr lang="en-US" sz="2800" dirty="0" err="1"/>
              <a:t>noemen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091DD-F335-45E6-B747-4ABFC475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5" y="2753925"/>
            <a:ext cx="4205719" cy="25202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Conclusie</a:t>
            </a:r>
            <a:r>
              <a:rPr lang="en-US" sz="2800" dirty="0"/>
              <a:t>: Alice </a:t>
            </a:r>
            <a:r>
              <a:rPr lang="en-US" sz="2800" dirty="0" err="1"/>
              <a:t>hoefde</a:t>
            </a:r>
            <a:r>
              <a:rPr lang="en-US" sz="2800" dirty="0"/>
              <a:t> maar </a:t>
            </a:r>
            <a:r>
              <a:rPr lang="en-US" sz="2800" b="1" dirty="0" err="1">
                <a:solidFill>
                  <a:srgbClr val="C00000"/>
                </a:solidFill>
              </a:rPr>
              <a:t>één</a:t>
            </a:r>
            <a:r>
              <a:rPr lang="en-US" sz="2800" dirty="0"/>
              <a:t> qubit op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sturen</a:t>
            </a:r>
            <a:r>
              <a:rPr lang="en-US" sz="2800" dirty="0"/>
              <a:t>, maar </a:t>
            </a:r>
            <a:r>
              <a:rPr lang="en-US" sz="2800" dirty="0" err="1"/>
              <a:t>kon</a:t>
            </a:r>
            <a:r>
              <a:rPr lang="en-US" sz="2800" dirty="0"/>
              <a:t> zo </a:t>
            </a:r>
            <a:r>
              <a:rPr lang="en-US" sz="2800" b="1" dirty="0" err="1">
                <a:solidFill>
                  <a:srgbClr val="C00000"/>
                </a:solidFill>
              </a:rPr>
              <a:t>vier</a:t>
            </a:r>
            <a:r>
              <a:rPr lang="en-US" sz="2800" dirty="0"/>
              <a:t> </a:t>
            </a:r>
            <a:r>
              <a:rPr lang="en-US" sz="2800" dirty="0" err="1"/>
              <a:t>verschillende</a:t>
            </a:r>
            <a:r>
              <a:rPr lang="en-US" sz="2800" dirty="0"/>
              <a:t> </a:t>
            </a:r>
            <a:r>
              <a:rPr lang="en-US" sz="2800" dirty="0" err="1"/>
              <a:t>boodschappen</a:t>
            </a:r>
            <a:r>
              <a:rPr lang="en-US" sz="2800" dirty="0"/>
              <a:t> </a:t>
            </a:r>
            <a:r>
              <a:rPr lang="en-US" sz="2800" dirty="0" err="1"/>
              <a:t>overbrengen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Een</a:t>
            </a:r>
            <a:r>
              <a:rPr lang="en-US" sz="2800" dirty="0"/>
              <a:t> “</a:t>
            </a:r>
            <a:r>
              <a:rPr lang="en-US" sz="2800" dirty="0" err="1"/>
              <a:t>klassieke</a:t>
            </a:r>
            <a:r>
              <a:rPr lang="en-US" sz="2800" dirty="0"/>
              <a:t>” bit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altijd</a:t>
            </a:r>
            <a:r>
              <a:rPr lang="en-US" sz="2800" dirty="0"/>
              <a:t> maar </a:t>
            </a:r>
            <a:r>
              <a:rPr lang="en-US" sz="2800" b="1" dirty="0">
                <a:solidFill>
                  <a:srgbClr val="C00000"/>
                </a:solidFill>
              </a:rPr>
              <a:t>twee</a:t>
            </a:r>
            <a:r>
              <a:rPr lang="en-US" sz="2800" dirty="0"/>
              <a:t> </a:t>
            </a:r>
            <a:r>
              <a:rPr lang="en-US" sz="2800" dirty="0" err="1"/>
              <a:t>boodschappen</a:t>
            </a:r>
            <a:r>
              <a:rPr lang="en-US" sz="2800" dirty="0"/>
              <a:t> </a:t>
            </a:r>
            <a:r>
              <a:rPr lang="en-US" sz="2800" dirty="0" err="1"/>
              <a:t>overbrengen</a:t>
            </a:r>
            <a:r>
              <a:rPr lang="en-US" sz="2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172D1E-DB55-4F91-81CF-4B655F638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6" y="4734145"/>
            <a:ext cx="3878688" cy="14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9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Quantumcommunicatie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Bonus: </a:t>
            </a:r>
            <a:r>
              <a:rPr lang="en-US" sz="2800" dirty="0" err="1"/>
              <a:t>iemand</a:t>
            </a:r>
            <a:r>
              <a:rPr lang="en-US" sz="2800" dirty="0"/>
              <a:t> die </a:t>
            </a:r>
            <a:r>
              <a:rPr lang="en-US" sz="2800" dirty="0" err="1"/>
              <a:t>afluistert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nooit de </a:t>
            </a:r>
            <a:r>
              <a:rPr lang="en-US" sz="2800" dirty="0" err="1"/>
              <a:t>boodschap</a:t>
            </a:r>
            <a:r>
              <a:rPr lang="en-US" sz="2800" dirty="0"/>
              <a:t> </a:t>
            </a:r>
            <a:r>
              <a:rPr lang="en-US" sz="2800" dirty="0" err="1"/>
              <a:t>onderscheppen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Quantumcommunicatie</a:t>
            </a:r>
            <a:r>
              <a:rPr lang="en-US" sz="2800" dirty="0"/>
              <a:t> is </a:t>
            </a:r>
            <a:r>
              <a:rPr lang="en-US" sz="2800" dirty="0" err="1"/>
              <a:t>niet</a:t>
            </a:r>
            <a:r>
              <a:rPr lang="en-US" sz="2800" dirty="0"/>
              <a:t> </a:t>
            </a:r>
            <a:r>
              <a:rPr lang="en-US" sz="2800" dirty="0" err="1"/>
              <a:t>alleen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efficiënter</a:t>
            </a:r>
            <a:r>
              <a:rPr lang="en-US" sz="2800" dirty="0"/>
              <a:t> maar </a:t>
            </a:r>
            <a:r>
              <a:rPr lang="en-US" sz="2800" dirty="0" err="1"/>
              <a:t>ook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veiliger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929A5-E93D-4699-B66D-266B71FC8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30" y="2888940"/>
            <a:ext cx="4641141" cy="24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0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Meer </a:t>
            </a:r>
            <a:r>
              <a:rPr lang="en-US" b="1" dirty="0" err="1"/>
              <a:t>weten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Doe </a:t>
            </a:r>
            <a:r>
              <a:rPr lang="en-US" sz="2800" dirty="0" err="1"/>
              <a:t>mee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de </a:t>
            </a:r>
            <a:r>
              <a:rPr lang="en-US" sz="2800" dirty="0" err="1"/>
              <a:t>verdiepingscursus</a:t>
            </a:r>
            <a:r>
              <a:rPr lang="en-US" sz="2800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09667-4B21-4B07-8499-3276E2B09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25" y="1583794"/>
            <a:ext cx="2923595" cy="3697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651FA-A268-4ACE-BF33-D0D49C59B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40" y="1763815"/>
            <a:ext cx="3718882" cy="1005927"/>
          </a:xfrm>
          <a:prstGeom prst="rect">
            <a:avLst/>
          </a:prstGeom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F25874FB-3CA8-4F22-AD40-CF00606C1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4" y="3086741"/>
            <a:ext cx="2745305" cy="20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getallen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Met de </a:t>
            </a:r>
            <a:r>
              <a:rPr lang="en-US" sz="2800" dirty="0" err="1"/>
              <a:t>cijfers</a:t>
            </a:r>
            <a:r>
              <a:rPr lang="en-US" sz="2800" dirty="0"/>
              <a:t> 0 en 1 </a:t>
            </a: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 </a:t>
            </a:r>
            <a:r>
              <a:rPr lang="en-US" sz="2800" dirty="0" err="1"/>
              <a:t>weergeven</a:t>
            </a:r>
            <a:r>
              <a:rPr lang="en-US" sz="2800" dirty="0"/>
              <a:t>, net </a:t>
            </a:r>
            <a:r>
              <a:rPr lang="en-US" sz="2800" dirty="0" err="1"/>
              <a:t>zoals</a:t>
            </a:r>
            <a:r>
              <a:rPr lang="en-US" sz="2800" dirty="0"/>
              <a:t> met de </a:t>
            </a:r>
            <a:r>
              <a:rPr lang="en-US" sz="2800" dirty="0" err="1"/>
              <a:t>cijfers</a:t>
            </a:r>
            <a:r>
              <a:rPr lang="en-US" sz="2800" dirty="0"/>
              <a:t> 0 t/m 9.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Decimale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b="1" dirty="0"/>
              <a:t>8306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2800" dirty="0"/>
              <a:t>8x1000 + 3x100 + 0x10 + 7x1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9FF894-FBDA-4E01-AE17-C510ED15DE3F}"/>
              </a:ext>
            </a:extLst>
          </p:cNvPr>
          <p:cNvCxnSpPr>
            <a:cxnSpLocks/>
          </p:cNvCxnSpPr>
          <p:nvPr/>
        </p:nvCxnSpPr>
        <p:spPr>
          <a:xfrm flipH="1">
            <a:off x="3446876" y="4554125"/>
            <a:ext cx="1170129" cy="12601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373022-775A-4BCE-8F5B-7DEF8FE1DA0F}"/>
              </a:ext>
            </a:extLst>
          </p:cNvPr>
          <p:cNvCxnSpPr>
            <a:cxnSpLocks/>
          </p:cNvCxnSpPr>
          <p:nvPr/>
        </p:nvCxnSpPr>
        <p:spPr>
          <a:xfrm flipH="1">
            <a:off x="4842031" y="4644135"/>
            <a:ext cx="315034" cy="11251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79A7EB-A563-4B93-8EEF-0305A63FE7FB}"/>
              </a:ext>
            </a:extLst>
          </p:cNvPr>
          <p:cNvCxnSpPr>
            <a:cxnSpLocks/>
          </p:cNvCxnSpPr>
          <p:nvPr/>
        </p:nvCxnSpPr>
        <p:spPr>
          <a:xfrm>
            <a:off x="5562110" y="4608874"/>
            <a:ext cx="675076" cy="1205391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BA212-678F-41A1-8EF9-F85895E71DAA}"/>
              </a:ext>
            </a:extLst>
          </p:cNvPr>
          <p:cNvCxnSpPr>
            <a:cxnSpLocks/>
          </p:cNvCxnSpPr>
          <p:nvPr/>
        </p:nvCxnSpPr>
        <p:spPr>
          <a:xfrm>
            <a:off x="6012160" y="4608874"/>
            <a:ext cx="1260140" cy="11352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89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getallen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Met de </a:t>
            </a:r>
            <a:r>
              <a:rPr lang="en-US" sz="2800" dirty="0" err="1"/>
              <a:t>cijfers</a:t>
            </a:r>
            <a:r>
              <a:rPr lang="en-US" sz="2800" dirty="0"/>
              <a:t> 0 en 1 </a:t>
            </a: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 </a:t>
            </a:r>
            <a:r>
              <a:rPr lang="en-US" sz="2800" dirty="0" err="1"/>
              <a:t>weergeven</a:t>
            </a:r>
            <a:r>
              <a:rPr lang="en-US" sz="2800" dirty="0"/>
              <a:t>, net </a:t>
            </a:r>
            <a:r>
              <a:rPr lang="en-US" sz="2800" dirty="0" err="1"/>
              <a:t>zoals</a:t>
            </a:r>
            <a:r>
              <a:rPr lang="en-US" sz="2800" dirty="0"/>
              <a:t> met de </a:t>
            </a:r>
            <a:r>
              <a:rPr lang="en-US" sz="2800" dirty="0" err="1"/>
              <a:t>cijfers</a:t>
            </a:r>
            <a:r>
              <a:rPr lang="en-US" sz="2800" dirty="0"/>
              <a:t> 0 t/m 9.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Decimale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b="1" dirty="0"/>
              <a:t>8306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2800" dirty="0"/>
              <a:t>8x10</a:t>
            </a:r>
            <a:r>
              <a:rPr lang="en-US" sz="2800" baseline="30000" dirty="0"/>
              <a:t>3</a:t>
            </a:r>
            <a:r>
              <a:rPr lang="en-US" sz="2800" dirty="0"/>
              <a:t> + 3x10</a:t>
            </a:r>
            <a:r>
              <a:rPr lang="en-US" sz="2800" baseline="30000" dirty="0"/>
              <a:t>2</a:t>
            </a:r>
            <a:r>
              <a:rPr lang="en-US" sz="2800" dirty="0"/>
              <a:t> + 0x10</a:t>
            </a:r>
            <a:r>
              <a:rPr lang="en-US" sz="2800" baseline="30000" dirty="0"/>
              <a:t>1</a:t>
            </a:r>
            <a:r>
              <a:rPr lang="en-US" sz="2800" dirty="0"/>
              <a:t> + 7x10</a:t>
            </a:r>
            <a:r>
              <a:rPr lang="en-US" sz="2800" baseline="30000" dirty="0"/>
              <a:t>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9FF894-FBDA-4E01-AE17-C510ED15DE3F}"/>
              </a:ext>
            </a:extLst>
          </p:cNvPr>
          <p:cNvCxnSpPr>
            <a:cxnSpLocks/>
          </p:cNvCxnSpPr>
          <p:nvPr/>
        </p:nvCxnSpPr>
        <p:spPr>
          <a:xfrm flipH="1">
            <a:off x="3446876" y="4554125"/>
            <a:ext cx="1170129" cy="12601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373022-775A-4BCE-8F5B-7DEF8FE1DA0F}"/>
              </a:ext>
            </a:extLst>
          </p:cNvPr>
          <p:cNvCxnSpPr>
            <a:cxnSpLocks/>
          </p:cNvCxnSpPr>
          <p:nvPr/>
        </p:nvCxnSpPr>
        <p:spPr>
          <a:xfrm flipH="1">
            <a:off x="4842031" y="4644135"/>
            <a:ext cx="315034" cy="11251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79A7EB-A563-4B93-8EEF-0305A63FE7FB}"/>
              </a:ext>
            </a:extLst>
          </p:cNvPr>
          <p:cNvCxnSpPr>
            <a:cxnSpLocks/>
          </p:cNvCxnSpPr>
          <p:nvPr/>
        </p:nvCxnSpPr>
        <p:spPr>
          <a:xfrm>
            <a:off x="5562110" y="4608874"/>
            <a:ext cx="225025" cy="116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BA212-678F-41A1-8EF9-F85895E71DAA}"/>
              </a:ext>
            </a:extLst>
          </p:cNvPr>
          <p:cNvCxnSpPr>
            <a:cxnSpLocks/>
          </p:cNvCxnSpPr>
          <p:nvPr/>
        </p:nvCxnSpPr>
        <p:spPr>
          <a:xfrm>
            <a:off x="6012160" y="4608874"/>
            <a:ext cx="1035115" cy="116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6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getallen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Met de </a:t>
            </a:r>
            <a:r>
              <a:rPr lang="en-US" sz="2800" dirty="0" err="1"/>
              <a:t>cijfers</a:t>
            </a:r>
            <a:r>
              <a:rPr lang="en-US" sz="2800" dirty="0"/>
              <a:t> 0 en 1 </a:t>
            </a: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 </a:t>
            </a:r>
            <a:r>
              <a:rPr lang="en-US" sz="2800" dirty="0" err="1"/>
              <a:t>weergeven</a:t>
            </a:r>
            <a:r>
              <a:rPr lang="en-US" sz="2800" dirty="0"/>
              <a:t>, net </a:t>
            </a:r>
            <a:r>
              <a:rPr lang="en-US" sz="2800" dirty="0" err="1"/>
              <a:t>zoals</a:t>
            </a:r>
            <a:r>
              <a:rPr lang="en-US" sz="2800" dirty="0"/>
              <a:t> met de </a:t>
            </a:r>
            <a:r>
              <a:rPr lang="en-US" sz="2800" dirty="0" err="1"/>
              <a:t>cijfers</a:t>
            </a:r>
            <a:r>
              <a:rPr lang="en-US" sz="2800" dirty="0"/>
              <a:t> 0 t/m 9.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Binaire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b="1" dirty="0"/>
              <a:t>1101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2800" dirty="0"/>
              <a:t>1x2</a:t>
            </a:r>
            <a:r>
              <a:rPr lang="en-US" sz="2800" baseline="30000" dirty="0"/>
              <a:t>3</a:t>
            </a:r>
            <a:r>
              <a:rPr lang="en-US" sz="2800" dirty="0"/>
              <a:t> + 1x2</a:t>
            </a:r>
            <a:r>
              <a:rPr lang="en-US" sz="2800" baseline="30000" dirty="0"/>
              <a:t>2</a:t>
            </a:r>
            <a:r>
              <a:rPr lang="en-US" sz="2800" dirty="0"/>
              <a:t> + 0x2</a:t>
            </a:r>
            <a:r>
              <a:rPr lang="en-US" sz="2800" baseline="30000" dirty="0"/>
              <a:t>1</a:t>
            </a:r>
            <a:r>
              <a:rPr lang="en-US" sz="2800" dirty="0"/>
              <a:t> + 1x2</a:t>
            </a:r>
            <a:r>
              <a:rPr lang="en-US" sz="2800" baseline="30000" dirty="0"/>
              <a:t>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9FF894-FBDA-4E01-AE17-C510ED15DE3F}"/>
              </a:ext>
            </a:extLst>
          </p:cNvPr>
          <p:cNvCxnSpPr>
            <a:cxnSpLocks/>
          </p:cNvCxnSpPr>
          <p:nvPr/>
        </p:nvCxnSpPr>
        <p:spPr>
          <a:xfrm flipH="1">
            <a:off x="3716905" y="4608874"/>
            <a:ext cx="1035116" cy="116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373022-775A-4BCE-8F5B-7DEF8FE1DA0F}"/>
              </a:ext>
            </a:extLst>
          </p:cNvPr>
          <p:cNvCxnSpPr>
            <a:cxnSpLocks/>
          </p:cNvCxnSpPr>
          <p:nvPr/>
        </p:nvCxnSpPr>
        <p:spPr>
          <a:xfrm flipH="1">
            <a:off x="4842031" y="4644135"/>
            <a:ext cx="315034" cy="11251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79A7EB-A563-4B93-8EEF-0305A63FE7FB}"/>
              </a:ext>
            </a:extLst>
          </p:cNvPr>
          <p:cNvCxnSpPr>
            <a:cxnSpLocks/>
          </p:cNvCxnSpPr>
          <p:nvPr/>
        </p:nvCxnSpPr>
        <p:spPr>
          <a:xfrm>
            <a:off x="5562110" y="4608874"/>
            <a:ext cx="225025" cy="116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BA212-678F-41A1-8EF9-F85895E71DAA}"/>
              </a:ext>
            </a:extLst>
          </p:cNvPr>
          <p:cNvCxnSpPr>
            <a:cxnSpLocks/>
          </p:cNvCxnSpPr>
          <p:nvPr/>
        </p:nvCxnSpPr>
        <p:spPr>
          <a:xfrm>
            <a:off x="6012160" y="4608874"/>
            <a:ext cx="855095" cy="1115381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1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getallen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Met de </a:t>
            </a:r>
            <a:r>
              <a:rPr lang="en-US" sz="2800" dirty="0" err="1"/>
              <a:t>cijfers</a:t>
            </a:r>
            <a:r>
              <a:rPr lang="en-US" sz="2800" dirty="0"/>
              <a:t> 0 en 1 </a:t>
            </a:r>
            <a:r>
              <a:rPr lang="en-US" sz="2800" dirty="0" err="1"/>
              <a:t>kun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 </a:t>
            </a:r>
            <a:r>
              <a:rPr lang="en-US" sz="2800" dirty="0" err="1"/>
              <a:t>weergeven</a:t>
            </a:r>
            <a:r>
              <a:rPr lang="en-US" sz="2800" dirty="0"/>
              <a:t>, net </a:t>
            </a:r>
            <a:r>
              <a:rPr lang="en-US" sz="2800" dirty="0" err="1"/>
              <a:t>zoals</a:t>
            </a:r>
            <a:r>
              <a:rPr lang="en-US" sz="2800" dirty="0"/>
              <a:t> met de </a:t>
            </a:r>
            <a:r>
              <a:rPr lang="en-US" sz="2800" dirty="0" err="1"/>
              <a:t>cijfers</a:t>
            </a:r>
            <a:r>
              <a:rPr lang="en-US" sz="2800" dirty="0"/>
              <a:t> 0 t/m 9.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Binaire</a:t>
            </a:r>
            <a:r>
              <a:rPr lang="en-US" sz="2800" dirty="0"/>
              <a:t> </a:t>
            </a:r>
            <a:r>
              <a:rPr lang="en-US" sz="2800" dirty="0" err="1"/>
              <a:t>getallen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b="1" dirty="0"/>
              <a:t>1101</a:t>
            </a:r>
          </a:p>
          <a:p>
            <a:pPr marL="0" indent="0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2800" dirty="0"/>
              <a:t>    1x8 + 1x4 + 0x2 + 1x1 = </a:t>
            </a:r>
            <a:r>
              <a:rPr lang="en-US" sz="2800" b="1" dirty="0"/>
              <a:t>13</a:t>
            </a:r>
            <a:endParaRPr lang="en-US" sz="2800" b="1" baseline="30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9FF894-FBDA-4E01-AE17-C510ED15DE3F}"/>
              </a:ext>
            </a:extLst>
          </p:cNvPr>
          <p:cNvCxnSpPr>
            <a:cxnSpLocks/>
          </p:cNvCxnSpPr>
          <p:nvPr/>
        </p:nvCxnSpPr>
        <p:spPr>
          <a:xfrm flipH="1">
            <a:off x="3716905" y="4608874"/>
            <a:ext cx="1035116" cy="116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373022-775A-4BCE-8F5B-7DEF8FE1DA0F}"/>
              </a:ext>
            </a:extLst>
          </p:cNvPr>
          <p:cNvCxnSpPr>
            <a:cxnSpLocks/>
          </p:cNvCxnSpPr>
          <p:nvPr/>
        </p:nvCxnSpPr>
        <p:spPr>
          <a:xfrm flipH="1">
            <a:off x="4707015" y="4644135"/>
            <a:ext cx="450050" cy="11251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79A7EB-A563-4B93-8EEF-0305A63FE7FB}"/>
              </a:ext>
            </a:extLst>
          </p:cNvPr>
          <p:cNvCxnSpPr>
            <a:cxnSpLocks/>
          </p:cNvCxnSpPr>
          <p:nvPr/>
        </p:nvCxnSpPr>
        <p:spPr>
          <a:xfrm>
            <a:off x="5562110" y="4608874"/>
            <a:ext cx="90010" cy="11603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BA212-678F-41A1-8EF9-F85895E71DAA}"/>
              </a:ext>
            </a:extLst>
          </p:cNvPr>
          <p:cNvCxnSpPr>
            <a:cxnSpLocks/>
          </p:cNvCxnSpPr>
          <p:nvPr/>
        </p:nvCxnSpPr>
        <p:spPr>
          <a:xfrm>
            <a:off x="6012160" y="4608874"/>
            <a:ext cx="585065" cy="1070376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7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</a:t>
            </a:r>
            <a:r>
              <a:rPr lang="en-US" b="1" dirty="0"/>
              <a:t> </a:t>
            </a:r>
            <a:r>
              <a:rPr lang="en-US" b="1" dirty="0" err="1"/>
              <a:t>rekenen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583794"/>
            <a:ext cx="2459360" cy="2610291"/>
          </a:xfrm>
        </p:spPr>
        <p:txBody>
          <a:bodyPr/>
          <a:lstStyle/>
          <a:p>
            <a:pPr marL="0" indent="0" algn="r">
              <a:buNone/>
            </a:pPr>
            <a:r>
              <a:rPr lang="en-US" sz="2800" dirty="0"/>
              <a:t>13</a:t>
            </a:r>
          </a:p>
          <a:p>
            <a:pPr marL="0" indent="0" algn="r">
              <a:buNone/>
            </a:pPr>
            <a:r>
              <a:rPr lang="en-US" sz="2800" u="sng" dirty="0"/>
              <a:t>   308</a:t>
            </a:r>
          </a:p>
          <a:p>
            <a:pPr marL="0" indent="0" algn="r">
              <a:buNone/>
            </a:pPr>
            <a:r>
              <a:rPr lang="en-US" sz="2800" dirty="0"/>
              <a:t>104</a:t>
            </a:r>
          </a:p>
          <a:p>
            <a:pPr marL="0" indent="0" algn="r">
              <a:buNone/>
            </a:pPr>
            <a:r>
              <a:rPr lang="en-US" sz="2800" u="sng" dirty="0"/>
              <a:t> 3900</a:t>
            </a:r>
          </a:p>
          <a:p>
            <a:pPr marL="0" indent="0" algn="r">
              <a:buNone/>
            </a:pPr>
            <a:r>
              <a:rPr lang="en-US" sz="2800" dirty="0"/>
              <a:t>4004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52D211-E2BF-462D-9B85-C1C657C703C9}"/>
              </a:ext>
            </a:extLst>
          </p:cNvPr>
          <p:cNvSpPr txBox="1">
            <a:spLocks/>
          </p:cNvSpPr>
          <p:nvPr/>
        </p:nvSpPr>
        <p:spPr bwMode="auto">
          <a:xfrm>
            <a:off x="2051720" y="4104075"/>
            <a:ext cx="6644826" cy="261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rgbClr val="00002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002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2E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2E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2E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endParaRPr lang="en-US" sz="2800" kern="0" dirty="0"/>
          </a:p>
          <a:p>
            <a:pPr marL="0" indent="0">
              <a:buFontTx/>
              <a:buNone/>
            </a:pPr>
            <a:r>
              <a:rPr lang="en-US" sz="2800" kern="0" dirty="0" err="1"/>
              <a:t>Probeer</a:t>
            </a:r>
            <a:r>
              <a:rPr lang="en-US" sz="2800" kern="0" dirty="0"/>
              <a:t> nu op </a:t>
            </a:r>
            <a:r>
              <a:rPr lang="en-US" sz="2800" kern="0" dirty="0" err="1"/>
              <a:t>dezelfde</a:t>
            </a:r>
            <a:r>
              <a:rPr lang="en-US" sz="2800" kern="0" dirty="0"/>
              <a:t> </a:t>
            </a:r>
            <a:r>
              <a:rPr lang="en-US" sz="2800" kern="0" dirty="0" err="1"/>
              <a:t>manier</a:t>
            </a:r>
            <a:r>
              <a:rPr lang="en-US" sz="2800" kern="0" dirty="0"/>
              <a:t> de </a:t>
            </a:r>
            <a:r>
              <a:rPr lang="en-US" sz="2800" kern="0" dirty="0" err="1"/>
              <a:t>binaire</a:t>
            </a:r>
            <a:r>
              <a:rPr lang="en-US" sz="2800" kern="0" dirty="0"/>
              <a:t> </a:t>
            </a:r>
            <a:r>
              <a:rPr lang="en-US" sz="2800" kern="0" dirty="0" err="1"/>
              <a:t>getallen</a:t>
            </a:r>
            <a:r>
              <a:rPr lang="en-US" sz="2800" kern="0" dirty="0"/>
              <a:t> </a:t>
            </a:r>
            <a:r>
              <a:rPr lang="en-US" sz="2800" kern="0" dirty="0" err="1"/>
              <a:t>voor</a:t>
            </a:r>
            <a:r>
              <a:rPr lang="en-US" sz="2800" kern="0" dirty="0"/>
              <a:t> 6 en 9 </a:t>
            </a:r>
            <a:r>
              <a:rPr lang="en-US" sz="2800" kern="0" dirty="0" err="1"/>
              <a:t>te</a:t>
            </a:r>
            <a:r>
              <a:rPr lang="en-US" sz="2800" kern="0" dirty="0"/>
              <a:t> </a:t>
            </a:r>
            <a:r>
              <a:rPr lang="en-US" sz="2800" kern="0" dirty="0" err="1"/>
              <a:t>vermenigvuldigen</a:t>
            </a:r>
            <a:r>
              <a:rPr lang="en-US" sz="2800" kern="0" dirty="0"/>
              <a:t>, en </a:t>
            </a:r>
            <a:r>
              <a:rPr lang="en-US" sz="2800" kern="0" dirty="0" err="1"/>
              <a:t>controleer</a:t>
            </a:r>
            <a:r>
              <a:rPr lang="en-US" sz="2800" kern="0" dirty="0"/>
              <a:t> of het </a:t>
            </a:r>
            <a:r>
              <a:rPr lang="en-US" sz="2800" kern="0" dirty="0" err="1"/>
              <a:t>antwoord</a:t>
            </a:r>
            <a:r>
              <a:rPr lang="en-US" sz="2800" kern="0" dirty="0"/>
              <a:t> 54 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EDF6A-F23C-47CA-8E16-1FCA18DEB04C}"/>
              </a:ext>
            </a:extLst>
          </p:cNvPr>
          <p:cNvSpPr txBox="1"/>
          <p:nvPr/>
        </p:nvSpPr>
        <p:spPr>
          <a:xfrm flipH="1">
            <a:off x="4301970" y="2120952"/>
            <a:ext cx="121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F12E9-96AC-4E6E-A653-47D62CF9B276}"/>
              </a:ext>
            </a:extLst>
          </p:cNvPr>
          <p:cNvSpPr txBox="1"/>
          <p:nvPr/>
        </p:nvSpPr>
        <p:spPr>
          <a:xfrm flipH="1">
            <a:off x="4259050" y="3113965"/>
            <a:ext cx="129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+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8C15A-FBCF-45F4-B16F-75BC9D74D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34652"/>
            <a:ext cx="1867439" cy="17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Operaties</a:t>
            </a:r>
            <a:r>
              <a:rPr lang="en-US" b="1" dirty="0"/>
              <a:t> op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Alle</a:t>
            </a:r>
            <a:r>
              <a:rPr lang="en-US" sz="2800" dirty="0"/>
              <a:t> </a:t>
            </a:r>
            <a:r>
              <a:rPr lang="en-US" sz="2800" dirty="0" err="1"/>
              <a:t>computerberekeningen</a:t>
            </a:r>
            <a:r>
              <a:rPr lang="en-US" sz="2800" dirty="0"/>
              <a:t> en computer-</a:t>
            </a:r>
            <a:r>
              <a:rPr lang="en-US" sz="2800" dirty="0" err="1"/>
              <a:t>bewerkingen</a:t>
            </a:r>
            <a:r>
              <a:rPr lang="en-US" sz="2800" dirty="0"/>
              <a:t> </a:t>
            </a:r>
            <a:r>
              <a:rPr lang="en-US" sz="2800" dirty="0" err="1"/>
              <a:t>bestaan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eenvoudige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operaties</a:t>
            </a:r>
            <a:r>
              <a:rPr lang="en-US" sz="2800" dirty="0"/>
              <a:t> op bits.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Not-</a:t>
            </a:r>
            <a:r>
              <a:rPr lang="en-US" sz="2800" b="1" dirty="0" err="1">
                <a:solidFill>
                  <a:srgbClr val="C00000"/>
                </a:solidFill>
              </a:rPr>
              <a:t>operatie</a:t>
            </a:r>
            <a:r>
              <a:rPr lang="en-US" sz="2800" dirty="0"/>
              <a:t> (</a:t>
            </a:r>
            <a:r>
              <a:rPr lang="en-US" sz="2800" dirty="0">
                <a:solidFill>
                  <a:schemeClr val="tx1"/>
                </a:solidFill>
              </a:rPr>
              <a:t>not-gate, not-</a:t>
            </a:r>
            <a:r>
              <a:rPr lang="en-US" sz="2800" dirty="0" err="1">
                <a:solidFill>
                  <a:schemeClr val="tx1"/>
                </a:solidFill>
              </a:rPr>
              <a:t>poort</a:t>
            </a:r>
            <a:r>
              <a:rPr lang="en-US" sz="2800" dirty="0"/>
              <a:t>) </a:t>
            </a:r>
            <a:r>
              <a:rPr lang="en-US" sz="2800" dirty="0" err="1"/>
              <a:t>werkt</a:t>
            </a:r>
            <a:r>
              <a:rPr lang="en-US" sz="2800" dirty="0"/>
              <a:t> op </a:t>
            </a:r>
            <a:r>
              <a:rPr lang="en-US" sz="2800" dirty="0" err="1"/>
              <a:t>één</a:t>
            </a:r>
            <a:r>
              <a:rPr lang="en-US" sz="2800" dirty="0"/>
              <a:t> bit: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0 			1</a:t>
            </a:r>
            <a:br>
              <a:rPr lang="en-US" sz="2800" dirty="0"/>
            </a:br>
            <a:r>
              <a:rPr lang="en-US" sz="2800" dirty="0"/>
              <a:t>		1			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082199-172D-441D-9C6F-1B86A109B3EA}"/>
              </a:ext>
            </a:extLst>
          </p:cNvPr>
          <p:cNvGrpSpPr/>
          <p:nvPr/>
        </p:nvGrpSpPr>
        <p:grpSpPr>
          <a:xfrm>
            <a:off x="4076945" y="4644135"/>
            <a:ext cx="2133600" cy="533400"/>
            <a:chOff x="3549650" y="3243263"/>
            <a:chExt cx="2133600" cy="533400"/>
          </a:xfrm>
        </p:grpSpPr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C90BD0F7-0F5B-462A-B05A-F0ECFBB30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3243263"/>
              <a:ext cx="609600" cy="533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nl-NL" altLang="en-US" sz="2000" b="1">
                <a:latin typeface="+mn-lt"/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222B2715-C337-40CA-9E06-D85145442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0" y="3248025"/>
              <a:ext cx="393700" cy="5238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00" b="1" i="1" u="none" dirty="0">
                  <a:latin typeface="+mn-lt"/>
                </a:rPr>
                <a:t>X</a:t>
              </a:r>
              <a:endParaRPr lang="en-US" altLang="en-US" sz="2000" b="1" dirty="0">
                <a:latin typeface="+mn-lt"/>
              </a:endParaRPr>
            </a:p>
          </p:txBody>
        </p:sp>
        <p:cxnSp>
          <p:nvCxnSpPr>
            <p:cNvPr id="14" name="AutoShape 20">
              <a:extLst>
                <a:ext uri="{FF2B5EF4-FFF2-40B4-BE49-F238E27FC236}">
                  <a16:creationId xmlns:a16="http://schemas.microsoft.com/office/drawing/2014/main" id="{DC79B509-9379-4EBF-8EA1-28C917C6FF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96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1">
              <a:extLst>
                <a:ext uri="{FF2B5EF4-FFF2-40B4-BE49-F238E27FC236}">
                  <a16:creationId xmlns:a16="http://schemas.microsoft.com/office/drawing/2014/main" id="{7C178E60-C057-4A18-9B35-EEF0026AE0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12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7191E5-E5E1-4501-AB14-FE99E69FB000}"/>
              </a:ext>
            </a:extLst>
          </p:cNvPr>
          <p:cNvCxnSpPr/>
          <p:nvPr/>
        </p:nvCxnSpPr>
        <p:spPr>
          <a:xfrm>
            <a:off x="4185320" y="5724255"/>
            <a:ext cx="20252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80CDFC-E298-4C4C-9B07-0F3F67CF0ED8}"/>
              </a:ext>
            </a:extLst>
          </p:cNvPr>
          <p:cNvCxnSpPr/>
          <p:nvPr/>
        </p:nvCxnSpPr>
        <p:spPr>
          <a:xfrm>
            <a:off x="4185319" y="6174305"/>
            <a:ext cx="20252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4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Operaties</a:t>
            </a:r>
            <a:r>
              <a:rPr lang="en-US" b="1" dirty="0"/>
              <a:t> op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583794"/>
            <a:ext cx="7184885" cy="5045605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0			1</a:t>
            </a:r>
          </a:p>
          <a:p>
            <a:pPr marL="0" indent="0">
              <a:buNone/>
            </a:pPr>
            <a:r>
              <a:rPr lang="en-US" sz="2800" dirty="0"/>
              <a:t>		1			0</a:t>
            </a:r>
          </a:p>
          <a:p>
            <a:endParaRPr lang="en-US" sz="2800" dirty="0"/>
          </a:p>
          <a:p>
            <a:r>
              <a:rPr lang="en-US" sz="2800" dirty="0" err="1"/>
              <a:t>Hoeveel</a:t>
            </a:r>
            <a:r>
              <a:rPr lang="en-US" sz="2800" dirty="0"/>
              <a:t> </a:t>
            </a:r>
            <a:r>
              <a:rPr lang="en-US" sz="2800" dirty="0" err="1"/>
              <a:t>andere</a:t>
            </a:r>
            <a:r>
              <a:rPr lang="en-US" sz="2800" dirty="0"/>
              <a:t> </a:t>
            </a:r>
            <a:r>
              <a:rPr lang="en-US" sz="2800" dirty="0" err="1"/>
              <a:t>operaties</a:t>
            </a:r>
            <a:r>
              <a:rPr lang="en-US" sz="2800" dirty="0"/>
              <a:t> op </a:t>
            </a:r>
            <a:r>
              <a:rPr lang="en-US" sz="2800" dirty="0" err="1"/>
              <a:t>één</a:t>
            </a:r>
            <a:r>
              <a:rPr lang="en-US" sz="2800" dirty="0"/>
              <a:t> bit </a:t>
            </a:r>
            <a:r>
              <a:rPr lang="en-US" sz="2800" dirty="0" err="1"/>
              <a:t>bestaan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Waarom</a:t>
            </a:r>
            <a:r>
              <a:rPr lang="en-US" sz="2800" dirty="0"/>
              <a:t> is de  not-</a:t>
            </a:r>
            <a:r>
              <a:rPr lang="en-US" sz="2800" dirty="0" err="1"/>
              <a:t>operatie</a:t>
            </a:r>
            <a:r>
              <a:rPr lang="en-US" sz="2800" dirty="0"/>
              <a:t> de </a:t>
            </a:r>
            <a:r>
              <a:rPr lang="en-US" sz="2800" dirty="0" err="1"/>
              <a:t>enige</a:t>
            </a:r>
            <a:r>
              <a:rPr lang="en-US" sz="2800" dirty="0"/>
              <a:t> </a:t>
            </a:r>
            <a:r>
              <a:rPr lang="en-US" sz="2800" dirty="0" err="1"/>
              <a:t>interessante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C1F8C3-B3AE-4CC5-BCDD-D0E4BD004CC5}"/>
              </a:ext>
            </a:extLst>
          </p:cNvPr>
          <p:cNvGrpSpPr/>
          <p:nvPr/>
        </p:nvGrpSpPr>
        <p:grpSpPr>
          <a:xfrm>
            <a:off x="4121950" y="1898830"/>
            <a:ext cx="2133600" cy="533400"/>
            <a:chOff x="3549650" y="3243263"/>
            <a:chExt cx="2133600" cy="533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EC1356-DC1E-4BEB-B830-AC23252D6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3243263"/>
              <a:ext cx="609600" cy="533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nl-NL" altLang="en-US" sz="2000" b="1">
                <a:latin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1F4BC1-314E-45B2-9D82-BEA4F7746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900" y="3248025"/>
              <a:ext cx="393700" cy="5238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4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2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20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charset="2"/>
                <a:buChar char=""/>
                <a:defRPr sz="1600">
                  <a:solidFill>
                    <a:schemeClr val="tx2"/>
                  </a:solidFill>
                  <a:latin typeface="Candar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800" b="1" i="1" u="none" dirty="0">
                  <a:latin typeface="+mn-lt"/>
                </a:rPr>
                <a:t>X</a:t>
              </a:r>
              <a:endParaRPr lang="en-US" altLang="en-US" sz="2000" b="1" dirty="0">
                <a:latin typeface="+mn-lt"/>
              </a:endParaRPr>
            </a:p>
          </p:txBody>
        </p:sp>
        <p:cxnSp>
          <p:nvCxnSpPr>
            <p:cNvPr id="19" name="AutoShape 20">
              <a:extLst>
                <a:ext uri="{FF2B5EF4-FFF2-40B4-BE49-F238E27FC236}">
                  <a16:creationId xmlns:a16="http://schemas.microsoft.com/office/drawing/2014/main" id="{61732F6C-D010-4509-B7D7-3F5EE7A711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96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63442EA3-D858-4216-9952-9281480FB6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21250" y="3471863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33FCA2-70E5-452A-A611-30B7E3B31DD2}"/>
              </a:ext>
            </a:extLst>
          </p:cNvPr>
          <p:cNvCxnSpPr/>
          <p:nvPr/>
        </p:nvCxnSpPr>
        <p:spPr>
          <a:xfrm>
            <a:off x="4163437" y="2888940"/>
            <a:ext cx="20252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B00636-65E0-4E49-BC6D-D6DB498DE1F3}"/>
              </a:ext>
            </a:extLst>
          </p:cNvPr>
          <p:cNvCxnSpPr/>
          <p:nvPr/>
        </p:nvCxnSpPr>
        <p:spPr>
          <a:xfrm>
            <a:off x="4163437" y="3383995"/>
            <a:ext cx="202522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20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CEL@AYELQONW4C8AILML" val="3423"/>
  <p:tag name="DEFAULTDISPLAYSOURCE" val="\documentclass{article}\pagestyle{empty}&#10;\begin{document}&#10;&#10;\end{document}&#10;"/>
  <p:tag name="EMBEDFONTS" val="1"/>
  <p:tag name="FIRSTMARCEL@NNSRSTXU3W000000" val="4702"/>
</p:tagLst>
</file>

<file path=ppt/theme/theme1.xml><?xml version="1.0" encoding="utf-8"?>
<a:theme xmlns:a="http://schemas.openxmlformats.org/drawingml/2006/main" name="GroovyM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ight Track"/>
        <a:ea typeface=""/>
        <a:cs typeface=""/>
      </a:majorFont>
      <a:minorFont>
        <a:latin typeface="Eight Tr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GroovyMan</Template>
  <TotalTime>5257</TotalTime>
  <Words>615</Words>
  <Application>Microsoft Office PowerPoint</Application>
  <PresentationFormat>On-screen Show (4:3)</PresentationFormat>
  <Paragraphs>205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Eight Track</vt:lpstr>
      <vt:lpstr>Calibri</vt:lpstr>
      <vt:lpstr>ＭＳ Ｐゴシック</vt:lpstr>
      <vt:lpstr>GroovyMan</vt:lpstr>
      <vt:lpstr>Quantumcomputers en quantumcommunicatie</vt:lpstr>
      <vt:lpstr>Computerbits</vt:lpstr>
      <vt:lpstr>Binaire getallen</vt:lpstr>
      <vt:lpstr>Binaire getallen</vt:lpstr>
      <vt:lpstr>Binaire getallen</vt:lpstr>
      <vt:lpstr>Binaire getallen</vt:lpstr>
      <vt:lpstr>Binair rekenen</vt:lpstr>
      <vt:lpstr>Operaties op bits</vt:lpstr>
      <vt:lpstr>Operaties op bits</vt:lpstr>
      <vt:lpstr>Operaties op bits</vt:lpstr>
      <vt:lpstr>Operaties op bits</vt:lpstr>
      <vt:lpstr>Optellen</vt:lpstr>
      <vt:lpstr>Qubits</vt:lpstr>
      <vt:lpstr>Beter… of niet?</vt:lpstr>
      <vt:lpstr>Quantumcommunicatie</vt:lpstr>
      <vt:lpstr>Quantumcommunicatie</vt:lpstr>
      <vt:lpstr>Quantumcommunicatie</vt:lpstr>
      <vt:lpstr>Quantumcommunicatie</vt:lpstr>
      <vt:lpstr>Quantumcommunicatie</vt:lpstr>
      <vt:lpstr>Quantumcommunicatie</vt:lpstr>
      <vt:lpstr>Quantumcommunicatie</vt:lpstr>
      <vt:lpstr>Meer weten?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Instantons in String Theory</dc:title>
  <dc:creator>Marcel Vonk</dc:creator>
  <cp:lastModifiedBy>Marcel Vonk</cp:lastModifiedBy>
  <cp:revision>524</cp:revision>
  <dcterms:created xsi:type="dcterms:W3CDTF">2011-03-30T15:55:04Z</dcterms:created>
  <dcterms:modified xsi:type="dcterms:W3CDTF">2018-01-26T22:50:44Z</dcterms:modified>
</cp:coreProperties>
</file>